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11" r:id="rId1"/>
    <p:sldMasterId id="2147483923" r:id="rId2"/>
  </p:sldMasterIdLst>
  <p:notesMasterIdLst>
    <p:notesMasterId r:id="rId28"/>
  </p:notesMasterIdLst>
  <p:sldIdLst>
    <p:sldId id="266" r:id="rId3"/>
    <p:sldId id="322" r:id="rId4"/>
    <p:sldId id="278" r:id="rId5"/>
    <p:sldId id="274" r:id="rId6"/>
    <p:sldId id="290" r:id="rId7"/>
    <p:sldId id="304" r:id="rId8"/>
    <p:sldId id="323" r:id="rId9"/>
    <p:sldId id="301" r:id="rId10"/>
    <p:sldId id="316" r:id="rId11"/>
    <p:sldId id="282" r:id="rId12"/>
    <p:sldId id="324" r:id="rId13"/>
    <p:sldId id="325" r:id="rId14"/>
    <p:sldId id="326" r:id="rId15"/>
    <p:sldId id="327" r:id="rId16"/>
    <p:sldId id="328" r:id="rId17"/>
    <p:sldId id="329" r:id="rId18"/>
    <p:sldId id="330" r:id="rId19"/>
    <p:sldId id="337" r:id="rId20"/>
    <p:sldId id="331" r:id="rId21"/>
    <p:sldId id="332" r:id="rId22"/>
    <p:sldId id="333" r:id="rId23"/>
    <p:sldId id="334" r:id="rId24"/>
    <p:sldId id="335" r:id="rId25"/>
    <p:sldId id="336" r:id="rId26"/>
    <p:sldId id="267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indows User" initials="WU" lastIdx="2" clrIdx="0">
    <p:extLst>
      <p:ext uri="{19B8F6BF-5375-455C-9EA6-DF929625EA0E}">
        <p15:presenceInfo xmlns:p15="http://schemas.microsoft.com/office/powerpoint/2012/main" userId="Windows 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5B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75" autoAdjust="0"/>
    <p:restoredTop sz="71694" autoAdjust="0"/>
  </p:normalViewPr>
  <p:slideViewPr>
    <p:cSldViewPr snapToGrid="0">
      <p:cViewPr varScale="1">
        <p:scale>
          <a:sx n="115" d="100"/>
          <a:sy n="115" d="100"/>
        </p:scale>
        <p:origin x="258" y="12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microsoft.com/office/2015/10/relationships/revisionInfo" Target="revisionInfo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presProps" Target="presProps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A7EE31-C146-476E-B989-A734AC261A58}" type="datetimeFigureOut">
              <a:rPr lang="en-GB" smtClean="0"/>
              <a:t>05/09/2018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CD8376-E481-42E1-9355-6B76F21E496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56896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16"/>
          <p:cNvSpPr>
            <a:spLocks noGrp="1" noChangeArrowheads="1"/>
          </p:cNvSpPr>
          <p:nvPr>
            <p:ph type="sldNum" sz="quarter"/>
          </p:nvPr>
        </p:nvSpPr>
        <p:spPr>
          <a:noFill/>
          <a:ln/>
        </p:spPr>
        <p:txBody>
          <a:bodyPr/>
          <a:lstStyle/>
          <a:p>
            <a:fld id="{6718D9E6-C9FB-4751-84AD-49D1F0906C1B}" type="slidenum">
              <a:rPr lang="en-GB" smtClean="0"/>
              <a:pPr/>
              <a:t>1</a:t>
            </a:fld>
            <a:endParaRPr lang="en-GB"/>
          </a:p>
        </p:txBody>
      </p:sp>
      <p:sp>
        <p:nvSpPr>
          <p:cNvPr id="16387" name="Text Box 1"/>
          <p:cNvSpPr txBox="1">
            <a:spLocks noChangeArrowheads="1"/>
          </p:cNvSpPr>
          <p:nvPr/>
        </p:nvSpPr>
        <p:spPr bwMode="auto">
          <a:xfrm>
            <a:off x="3849688" y="9378950"/>
            <a:ext cx="2943225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000" tIns="46800" rIns="90000" bIns="46800" anchor="b"/>
          <a:lstStyle/>
          <a:p>
            <a:pPr marL="215900" indent="-201613" algn="r">
              <a:buSzPct val="45000"/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</a:tabLst>
            </a:pPr>
            <a:fld id="{080FD54B-5409-4FA5-81E9-51E3284B8D85}" type="slidenum">
              <a:rPr lang="en-GB" sz="1200">
                <a:solidFill>
                  <a:srgbClr val="000000"/>
                </a:solidFill>
                <a:latin typeface="Times New Roman" pitchFamily="18" charset="0"/>
              </a:rPr>
              <a:pPr marL="215900" indent="-201613" algn="r">
                <a:buSzPct val="45000"/>
                <a:tabLst>
                  <a:tab pos="215900" algn="l"/>
                  <a:tab pos="673100" algn="l"/>
                  <a:tab pos="1130300" algn="l"/>
                  <a:tab pos="1587500" algn="l"/>
                  <a:tab pos="2044700" algn="l"/>
                  <a:tab pos="2501900" algn="l"/>
                  <a:tab pos="2959100" algn="l"/>
                  <a:tab pos="3416300" algn="l"/>
                  <a:tab pos="3873500" algn="l"/>
                  <a:tab pos="4330700" algn="l"/>
                  <a:tab pos="4787900" algn="l"/>
                  <a:tab pos="5245100" algn="l"/>
                  <a:tab pos="5702300" algn="l"/>
                  <a:tab pos="6159500" algn="l"/>
                  <a:tab pos="6616700" algn="l"/>
                  <a:tab pos="7073900" algn="l"/>
                  <a:tab pos="7531100" algn="l"/>
                  <a:tab pos="7988300" algn="l"/>
                  <a:tab pos="8445500" algn="l"/>
                  <a:tab pos="8902700" algn="l"/>
                  <a:tab pos="9359900" algn="l"/>
                </a:tabLst>
              </a:pPr>
              <a:t>1</a:t>
            </a:fld>
            <a:endParaRPr lang="en-GB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6388" name="Text Box 2"/>
          <p:cNvSpPr txBox="1">
            <a:spLocks noChangeArrowheads="1"/>
          </p:cNvSpPr>
          <p:nvPr/>
        </p:nvSpPr>
        <p:spPr bwMode="auto">
          <a:xfrm>
            <a:off x="3849688" y="9378950"/>
            <a:ext cx="2944812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000" tIns="46800" rIns="90000" bIns="46800" anchor="b"/>
          <a:lstStyle/>
          <a:p>
            <a:pPr algn="r">
              <a:buSzPct val="10000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99E78619-F90A-4B1C-B41B-73F22FC4BAEF}" type="slidenum">
              <a:rPr lang="en-US" sz="1200">
                <a:solidFill>
                  <a:srgbClr val="000000"/>
                </a:solidFill>
              </a:rPr>
              <a:pPr algn="r">
                <a:buSzPct val="10000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1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16389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7950" y="741363"/>
            <a:ext cx="6580188" cy="3702050"/>
          </a:xfrm>
          <a:solidFill>
            <a:srgbClr val="FFFFFF"/>
          </a:solidFill>
          <a:ln/>
        </p:spPr>
      </p:sp>
      <p:sp>
        <p:nvSpPr>
          <p:cNvPr id="16390" name="Text Box 4"/>
          <p:cNvSpPr txBox="1">
            <a:spLocks noChangeArrowheads="1"/>
          </p:cNvSpPr>
          <p:nvPr/>
        </p:nvSpPr>
        <p:spPr bwMode="auto">
          <a:xfrm>
            <a:off x="679450" y="4691063"/>
            <a:ext cx="5437188" cy="4443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0" hangingPunct="0"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en-US"/>
          </a:p>
        </p:txBody>
      </p:sp>
      <p:sp>
        <p:nvSpPr>
          <p:cNvPr id="16391" name="Notes Placeholder 1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vi-VN" dirty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18062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D8376-E481-42E1-9355-6B76F21E4969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70637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D8376-E481-42E1-9355-6B76F21E4969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07125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en-GB" sz="1200" b="0" kern="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(1): Bác </a:t>
            </a:r>
            <a:r>
              <a:rPr lang="en-GB" sz="1200" b="0" kern="0" dirty="0" err="1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sỹ</a:t>
            </a:r>
            <a:r>
              <a:rPr lang="en-GB" sz="1200" b="0" kern="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kê đ</a:t>
            </a:r>
            <a:r>
              <a:rPr lang="vi-VN" sz="1200" b="0" kern="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ơ</a:t>
            </a:r>
            <a:r>
              <a:rPr lang="en-US" sz="1200" b="0" kern="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 sử dụng phần mềm HIS</a:t>
            </a:r>
          </a:p>
          <a:p>
            <a:pPr algn="just"/>
            <a:r>
              <a:rPr lang="en-US" sz="1200" b="0" kern="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(2): Kiểm tra đ</a:t>
            </a:r>
            <a:r>
              <a:rPr lang="vi-VN" sz="1200" b="0" kern="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ơ</a:t>
            </a:r>
            <a:r>
              <a:rPr lang="en-US" sz="1200" b="0" kern="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 thuốc có thuốc kháng sinh hay thuốc bắt buộc bán theo đ</a:t>
            </a:r>
            <a:r>
              <a:rPr lang="vi-VN" sz="1200" b="0" kern="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ơ</a:t>
            </a:r>
            <a:r>
              <a:rPr lang="en-US" sz="1200" b="0" kern="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</a:p>
          <a:p>
            <a:pPr algn="just"/>
            <a:r>
              <a:rPr lang="en-US" sz="1200" b="0" kern="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(3): Phần mềm HIS sinh mã đ</a:t>
            </a:r>
            <a:r>
              <a:rPr lang="vi-VN" sz="1200" b="0" kern="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ơ</a:t>
            </a:r>
            <a:r>
              <a:rPr lang="en-US" sz="1200" b="0" kern="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n, mã xác thực theo thuật toán quy định</a:t>
            </a:r>
          </a:p>
          <a:p>
            <a:pPr algn="just"/>
            <a:r>
              <a:rPr lang="en-US" sz="1200" b="0" kern="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(4): HIS gửi đ</a:t>
            </a:r>
            <a:r>
              <a:rPr lang="vi-VN" sz="1200" b="0" kern="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ơ</a:t>
            </a:r>
            <a:r>
              <a:rPr lang="en-US" sz="1200" b="0" kern="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 thuốc kháng sinh lên cổng để kiểm soát</a:t>
            </a:r>
          </a:p>
          <a:p>
            <a:pPr algn="just"/>
            <a:r>
              <a:rPr lang="en-US" sz="1200" b="0" kern="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(5): Cấp đ</a:t>
            </a:r>
            <a:r>
              <a:rPr lang="vi-VN" sz="1200" b="0" kern="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ơ</a:t>
            </a:r>
            <a:r>
              <a:rPr lang="en-US" sz="1200" b="0" kern="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 có in mã xác thực cho bệnh nhân để mua thuốc</a:t>
            </a:r>
          </a:p>
          <a:p>
            <a:pPr algn="just"/>
            <a:r>
              <a:rPr lang="en-GB" sz="1200" b="0" kern="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(6b): </a:t>
            </a:r>
            <a:r>
              <a:rPr lang="en-US" sz="1200" b="0" kern="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Gửi đ</a:t>
            </a:r>
            <a:r>
              <a:rPr lang="vi-VN" sz="1200" b="0" kern="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ơ</a:t>
            </a:r>
            <a:r>
              <a:rPr lang="en-US" sz="1200" b="0" kern="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 sang hiệu thuốc của bệnh viện để bán/cấp thuốc</a:t>
            </a:r>
          </a:p>
          <a:p>
            <a:pPr algn="just"/>
            <a:r>
              <a:rPr lang="en-US" sz="1200" b="0" kern="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(7b): Bệnh nhân mua thuốc từ hiệu thuốc bệnh viện</a:t>
            </a:r>
          </a:p>
          <a:p>
            <a:pPr algn="just"/>
            <a:r>
              <a:rPr lang="en-US" sz="1200" b="0" kern="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(6): Bệnh nhân mang đ</a:t>
            </a:r>
            <a:r>
              <a:rPr lang="vi-VN" sz="1200" b="0" kern="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ơ</a:t>
            </a:r>
            <a:r>
              <a:rPr lang="en-US" sz="1200" b="0" kern="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 đến hiệu thuốc t</a:t>
            </a:r>
            <a:r>
              <a:rPr lang="vi-VN" sz="1200" b="0" kern="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1200" b="0" kern="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nhân để mua thuốc</a:t>
            </a:r>
          </a:p>
          <a:p>
            <a:pPr algn="just"/>
            <a:r>
              <a:rPr lang="en-US" sz="1200" b="0" kern="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(7): Hiệu thuốc tra đơn thuốc trên cổng theo mã xác thực và họ tên bệnh nhân và bán thuốc cho bệnh nhân</a:t>
            </a:r>
          </a:p>
          <a:p>
            <a:pPr algn="just"/>
            <a:r>
              <a:rPr lang="en-US" sz="1200" b="0" kern="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(8): Hiệu thuốc gửi xác nhận số l</a:t>
            </a:r>
            <a:r>
              <a:rPr lang="vi-VN" sz="1200" b="0" kern="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1200" b="0" kern="0" dirty="0" err="1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ợng</a:t>
            </a:r>
            <a:r>
              <a:rPr lang="en-US" sz="1200" b="0" kern="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thuốc đã bán trong đơn lên cổng để kiểm soát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D8376-E481-42E1-9355-6B76F21E4969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62511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FE7FC523-F2FA-41A0-95CE-AE0F0D57868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06753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FE7FC523-F2FA-41A0-95CE-AE0F0D57868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27661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79417" y="274638"/>
            <a:ext cx="2681816" cy="58356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29734" y="274638"/>
            <a:ext cx="7846484" cy="58356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FE7FC523-F2FA-41A0-95CE-AE0F0D57868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94635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FE7FC523-F2FA-41A0-95CE-AE0F0D57868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319996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FE7FC523-F2FA-41A0-95CE-AE0F0D57868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885020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FE7FC523-F2FA-41A0-95CE-AE0F0D57868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81257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9734" y="1600200"/>
            <a:ext cx="5264151" cy="45100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7084" y="1600200"/>
            <a:ext cx="5264149" cy="45100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FE7FC523-F2FA-41A0-95CE-AE0F0D57868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971485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FE7FC523-F2FA-41A0-95CE-AE0F0D57868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31879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FE7FC523-F2FA-41A0-95CE-AE0F0D57868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481218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FE7FC523-F2FA-41A0-95CE-AE0F0D57868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167980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FE7FC523-F2FA-41A0-95CE-AE0F0D57868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34273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FE7FC523-F2FA-41A0-95CE-AE0F0D57868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897788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FE7FC523-F2FA-41A0-95CE-AE0F0D57868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951683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FE7FC523-F2FA-41A0-95CE-AE0F0D57868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190570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79417" y="274638"/>
            <a:ext cx="2681816" cy="58356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29734" y="274638"/>
            <a:ext cx="7846484" cy="58356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FE7FC523-F2FA-41A0-95CE-AE0F0D57868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84895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FE7FC523-F2FA-41A0-95CE-AE0F0D57868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00512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9734" y="1600200"/>
            <a:ext cx="5264151" cy="45100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7084" y="1600200"/>
            <a:ext cx="5264149" cy="45100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FE7FC523-F2FA-41A0-95CE-AE0F0D57868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69909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FE7FC523-F2FA-41A0-95CE-AE0F0D57868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323220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FE7FC523-F2FA-41A0-95CE-AE0F0D57868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94600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FE7FC523-F2FA-41A0-95CE-AE0F0D57868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1824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FE7FC523-F2FA-41A0-95CE-AE0F0D57868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51756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FE7FC523-F2FA-41A0-95CE-AE0F0D57868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12273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830263" y="274638"/>
            <a:ext cx="10731500" cy="1127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78120" tIns="39240" rIns="78120" bIns="3924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title text format</a:t>
            </a: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0263" y="1600200"/>
            <a:ext cx="10731500" cy="4510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78120" tIns="39240" rIns="78120" bIns="3924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outline text format</a:t>
            </a:r>
          </a:p>
          <a:p>
            <a:pPr lvl="1"/>
            <a:r>
              <a:rPr lang="en-GB"/>
              <a:t>Second Outline Level</a:t>
            </a:r>
          </a:p>
          <a:p>
            <a:pPr lvl="2"/>
            <a:r>
              <a:rPr lang="en-GB"/>
              <a:t>Third Outline Level</a:t>
            </a:r>
          </a:p>
          <a:p>
            <a:pPr lvl="3"/>
            <a:r>
              <a:rPr lang="en-GB"/>
              <a:t>Fourth Outline Level</a:t>
            </a:r>
          </a:p>
          <a:p>
            <a:pPr lvl="4"/>
            <a:r>
              <a:rPr lang="en-GB"/>
              <a:t>Fifth Outline Level</a:t>
            </a:r>
          </a:p>
          <a:p>
            <a:pPr lvl="4"/>
            <a:r>
              <a:rPr lang="en-GB"/>
              <a:t>Sixth Outline Level</a:t>
            </a:r>
          </a:p>
          <a:p>
            <a:pPr lvl="4"/>
            <a:r>
              <a:rPr lang="en-GB"/>
              <a:t>Seventh Outline Level</a:t>
            </a:r>
          </a:p>
        </p:txBody>
      </p:sp>
      <p:pic>
        <p:nvPicPr>
          <p:cNvPr id="1028" name="Picture 3"/>
          <p:cNvPicPr>
            <a:picLocks noChangeAspect="1" noChangeArrowheads="1"/>
          </p:cNvPicPr>
          <p:nvPr/>
        </p:nvPicPr>
        <p:blipFill>
          <a:blip r:embed="rId14"/>
          <a:srcRect/>
          <a:stretch>
            <a:fillRect/>
          </a:stretch>
        </p:blipFill>
        <p:spPr bwMode="auto">
          <a:xfrm>
            <a:off x="0" y="6221413"/>
            <a:ext cx="12190413" cy="636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9" name="Text Box 4"/>
          <p:cNvSpPr txBox="1">
            <a:spLocks noChangeArrowheads="1"/>
          </p:cNvSpPr>
          <p:nvPr/>
        </p:nvSpPr>
        <p:spPr bwMode="auto">
          <a:xfrm>
            <a:off x="869950" y="6465888"/>
            <a:ext cx="2655888" cy="263525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78120" tIns="39240" rIns="78120" bIns="39240">
            <a:spAutoFit/>
          </a:bodyPr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0" hangingPunct="0">
              <a:buClrTx/>
              <a:buFontTx/>
              <a:buNone/>
              <a:defRPr/>
            </a:pPr>
            <a:r>
              <a:rPr lang="en-US" sz="1200">
                <a:solidFill>
                  <a:srgbClr val="000000"/>
                </a:solidFill>
                <a:latin typeface="FrutigerNext LT Bold" pitchFamily="16" charset="0"/>
                <a:ea typeface="ＭＳ Ｐゴシック" panose="020B0600070205080204" pitchFamily="34" charset="-128"/>
                <a:cs typeface="+mn-cs"/>
              </a:rPr>
              <a:t>HUAWEI TECHNOLOGIES Co., Ltd.</a:t>
            </a:r>
          </a:p>
        </p:txBody>
      </p:sp>
      <p:pic>
        <p:nvPicPr>
          <p:cNvPr id="1030" name="Picture 5"/>
          <p:cNvPicPr>
            <a:picLocks noChangeAspect="1" noChangeArrowheads="1"/>
          </p:cNvPicPr>
          <p:nvPr/>
        </p:nvPicPr>
        <p:blipFill>
          <a:blip r:embed="rId15"/>
          <a:srcRect/>
          <a:stretch>
            <a:fillRect/>
          </a:stretch>
        </p:blipFill>
        <p:spPr bwMode="auto">
          <a:xfrm>
            <a:off x="10012363" y="6400800"/>
            <a:ext cx="1746250" cy="309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1" name="Rectangle 6"/>
          <p:cNvSpPr>
            <a:spLocks noChangeArrowheads="1"/>
          </p:cNvSpPr>
          <p:nvPr/>
        </p:nvSpPr>
        <p:spPr bwMode="auto">
          <a:xfrm>
            <a:off x="4881563" y="6467475"/>
            <a:ext cx="1662112" cy="263525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78120" tIns="39240" rIns="78120" bIns="39240">
            <a:spAutoFit/>
          </a:bodyPr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0" hangingPunct="0">
              <a:buClrTx/>
              <a:buFontTx/>
              <a:buNone/>
              <a:defRPr/>
            </a:pPr>
            <a:r>
              <a:rPr lang="en-US" sz="1200">
                <a:solidFill>
                  <a:srgbClr val="000000"/>
                </a:solidFill>
                <a:latin typeface="FrutigerNext LT Bold" pitchFamily="16" charset="0"/>
                <a:ea typeface="ＭＳ Ｐゴシック" panose="020B0600070205080204" pitchFamily="34" charset="-128"/>
                <a:cs typeface="+mn-cs"/>
              </a:rPr>
              <a:t>HUAWEI Confidential </a:t>
            </a:r>
          </a:p>
        </p:txBody>
      </p:sp>
      <p:sp>
        <p:nvSpPr>
          <p:cNvPr id="2" name="Rectangle 7"/>
          <p:cNvSpPr>
            <a:spLocks noGrp="1" noChangeArrowheads="1"/>
          </p:cNvSpPr>
          <p:nvPr>
            <p:ph type="sldNum"/>
          </p:nvPr>
        </p:nvSpPr>
        <p:spPr bwMode="auto">
          <a:xfrm>
            <a:off x="7345363" y="6424613"/>
            <a:ext cx="2054225" cy="417512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eaLnBrk="0" hangingPunct="0">
              <a:buClrTx/>
              <a:buSzPct val="100000"/>
              <a:buFontTx/>
              <a:buNone/>
              <a:defRPr>
                <a:solidFill>
                  <a:srgbClr val="FFFFFF"/>
                </a:solidFill>
                <a:latin typeface="Arial" panose="020B0604020202020204" pitchFamily="34" charset="0"/>
                <a:cs typeface="+mn-cs"/>
              </a:defRPr>
            </a:lvl1pPr>
          </a:lstStyle>
          <a:p>
            <a:fld id="{FE7FC523-F2FA-41A0-95CE-AE0F0D57868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85461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2" r:id="rId1"/>
    <p:sldLayoutId id="2147483913" r:id="rId2"/>
    <p:sldLayoutId id="2147483914" r:id="rId3"/>
    <p:sldLayoutId id="2147483915" r:id="rId4"/>
    <p:sldLayoutId id="2147483916" r:id="rId5"/>
    <p:sldLayoutId id="2147483917" r:id="rId6"/>
    <p:sldLayoutId id="2147483918" r:id="rId7"/>
    <p:sldLayoutId id="2147483919" r:id="rId8"/>
    <p:sldLayoutId id="2147483920" r:id="rId9"/>
    <p:sldLayoutId id="2147483921" r:id="rId10"/>
    <p:sldLayoutId id="2147483922" r:id="rId11"/>
  </p:sldLayoutIdLst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3500" b="1">
          <a:solidFill>
            <a:srgbClr val="990000"/>
          </a:solidFill>
          <a:latin typeface="+mj-lt"/>
          <a:ea typeface="+mj-ea"/>
          <a:cs typeface="+mj-cs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3500" b="1">
          <a:solidFill>
            <a:srgbClr val="990000"/>
          </a:solidFill>
          <a:latin typeface="Arial" charset="0"/>
          <a:ea typeface="SimSun" charset="-122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3500" b="1">
          <a:solidFill>
            <a:srgbClr val="990000"/>
          </a:solidFill>
          <a:latin typeface="Arial" charset="0"/>
          <a:ea typeface="SimSun" charset="-122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3500" b="1">
          <a:solidFill>
            <a:srgbClr val="990000"/>
          </a:solidFill>
          <a:latin typeface="Arial" charset="0"/>
          <a:ea typeface="SimSun" charset="-122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3500" b="1">
          <a:solidFill>
            <a:srgbClr val="990000"/>
          </a:solidFill>
          <a:latin typeface="Arial" charset="0"/>
          <a:ea typeface="SimSun" charset="-122"/>
        </a:defRPr>
      </a:lvl5pPr>
      <a:lvl6pPr marL="2514600" indent="-228600"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3500" b="1">
          <a:solidFill>
            <a:srgbClr val="990000"/>
          </a:solidFill>
          <a:latin typeface="Arial" charset="0"/>
          <a:ea typeface="SimSun" charset="-122"/>
        </a:defRPr>
      </a:lvl6pPr>
      <a:lvl7pPr marL="2971800" indent="-228600"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3500" b="1">
          <a:solidFill>
            <a:srgbClr val="990000"/>
          </a:solidFill>
          <a:latin typeface="Arial" charset="0"/>
          <a:ea typeface="SimSun" charset="-122"/>
        </a:defRPr>
      </a:lvl7pPr>
      <a:lvl8pPr marL="3429000" indent="-228600"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3500" b="1">
          <a:solidFill>
            <a:srgbClr val="990000"/>
          </a:solidFill>
          <a:latin typeface="Arial" charset="0"/>
          <a:ea typeface="SimSun" charset="-122"/>
        </a:defRPr>
      </a:lvl8pPr>
      <a:lvl9pPr marL="3886200" indent="-228600"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3500" b="1">
          <a:solidFill>
            <a:srgbClr val="990000"/>
          </a:solidFill>
          <a:latin typeface="Arial" charset="0"/>
          <a:ea typeface="SimSun" charset="-122"/>
        </a:defRPr>
      </a:lvl9pPr>
    </p:titleStyle>
    <p:bodyStyle>
      <a:lvl1pPr marL="342900" indent="-342900" algn="l" defTabSz="457200" rtl="0" eaLnBrk="0" fontAlgn="base" hangingPunct="0">
        <a:lnSpc>
          <a:spcPct val="140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buChar char="•"/>
        <a:defRPr sz="1900" b="1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lnSpc>
          <a:spcPct val="140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buChar char="–"/>
        <a:defRPr sz="1900">
          <a:solidFill>
            <a:srgbClr val="000000"/>
          </a:solidFill>
          <a:latin typeface="+mn-lt"/>
          <a:ea typeface="+mn-ea"/>
        </a:defRPr>
      </a:lvl2pPr>
      <a:lvl3pPr marL="1143000" indent="-228600" algn="l" defTabSz="457200" rtl="0" eaLnBrk="0" fontAlgn="base" hangingPunct="0">
        <a:lnSpc>
          <a:spcPct val="140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buChar char="•"/>
        <a:defRPr sz="1900">
          <a:solidFill>
            <a:srgbClr val="000000"/>
          </a:solidFill>
          <a:latin typeface="+mn-lt"/>
          <a:ea typeface="+mn-ea"/>
        </a:defRPr>
      </a:lvl3pPr>
      <a:lvl4pPr marL="1600200" indent="-228600" algn="l" defTabSz="457200" rtl="0" eaLnBrk="0" fontAlgn="base" hangingPunct="0">
        <a:lnSpc>
          <a:spcPct val="140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buChar char="–"/>
        <a:defRPr sz="1900">
          <a:solidFill>
            <a:srgbClr val="000000"/>
          </a:solidFill>
          <a:latin typeface="+mn-lt"/>
          <a:ea typeface="+mn-ea"/>
        </a:defRPr>
      </a:lvl4pPr>
      <a:lvl5pPr marL="2057400" indent="-228600" algn="l" defTabSz="457200" rtl="0" eaLnBrk="0" fontAlgn="base" hangingPunct="0">
        <a:lnSpc>
          <a:spcPct val="140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buChar char="»"/>
        <a:defRPr sz="1900">
          <a:solidFill>
            <a:srgbClr val="000000"/>
          </a:solidFill>
          <a:latin typeface="+mn-lt"/>
          <a:ea typeface="+mn-ea"/>
        </a:defRPr>
      </a:lvl5pPr>
      <a:lvl6pPr marL="2514600" indent="-228600" algn="l" defTabSz="457200" rtl="0" eaLnBrk="0" fontAlgn="base" hangingPunct="0">
        <a:lnSpc>
          <a:spcPct val="140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1900">
          <a:solidFill>
            <a:srgbClr val="000000"/>
          </a:solidFill>
          <a:latin typeface="+mn-lt"/>
          <a:ea typeface="+mn-ea"/>
        </a:defRPr>
      </a:lvl6pPr>
      <a:lvl7pPr marL="2971800" indent="-228600" algn="l" defTabSz="457200" rtl="0" eaLnBrk="0" fontAlgn="base" hangingPunct="0">
        <a:lnSpc>
          <a:spcPct val="140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1900">
          <a:solidFill>
            <a:srgbClr val="000000"/>
          </a:solidFill>
          <a:latin typeface="+mn-lt"/>
          <a:ea typeface="+mn-ea"/>
        </a:defRPr>
      </a:lvl7pPr>
      <a:lvl8pPr marL="3429000" indent="-228600" algn="l" defTabSz="457200" rtl="0" eaLnBrk="0" fontAlgn="base" hangingPunct="0">
        <a:lnSpc>
          <a:spcPct val="140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1900">
          <a:solidFill>
            <a:srgbClr val="000000"/>
          </a:solidFill>
          <a:latin typeface="+mn-lt"/>
          <a:ea typeface="+mn-ea"/>
        </a:defRPr>
      </a:lvl8pPr>
      <a:lvl9pPr marL="3886200" indent="-228600" algn="l" defTabSz="457200" rtl="0" eaLnBrk="0" fontAlgn="base" hangingPunct="0">
        <a:lnSpc>
          <a:spcPct val="140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1900">
          <a:solidFill>
            <a:srgbClr val="000000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830263" y="274638"/>
            <a:ext cx="10731500" cy="1127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78120" tIns="39240" rIns="78120" bIns="3924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title text format</a:t>
            </a: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0263" y="1600200"/>
            <a:ext cx="10731500" cy="4510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78120" tIns="39240" rIns="78120" bIns="3924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outline text format</a:t>
            </a:r>
          </a:p>
          <a:p>
            <a:pPr lvl="1"/>
            <a:r>
              <a:rPr lang="en-GB"/>
              <a:t>Second Outline Level</a:t>
            </a:r>
          </a:p>
          <a:p>
            <a:pPr lvl="2"/>
            <a:r>
              <a:rPr lang="en-GB"/>
              <a:t>Third Outline Level</a:t>
            </a:r>
          </a:p>
          <a:p>
            <a:pPr lvl="3"/>
            <a:r>
              <a:rPr lang="en-GB"/>
              <a:t>Fourth Outline Level</a:t>
            </a:r>
          </a:p>
          <a:p>
            <a:pPr lvl="4"/>
            <a:r>
              <a:rPr lang="en-GB"/>
              <a:t>Fifth Outline Level</a:t>
            </a:r>
          </a:p>
          <a:p>
            <a:pPr lvl="4"/>
            <a:r>
              <a:rPr lang="en-GB"/>
              <a:t>Sixth Outline Level</a:t>
            </a:r>
          </a:p>
          <a:p>
            <a:pPr lvl="4"/>
            <a:r>
              <a:rPr lang="en-GB"/>
              <a:t>Seventh Outline Level</a:t>
            </a:r>
          </a:p>
        </p:txBody>
      </p:sp>
      <p:pic>
        <p:nvPicPr>
          <p:cNvPr id="1028" name="Picture 3"/>
          <p:cNvPicPr>
            <a:picLocks noChangeAspect="1" noChangeArrowheads="1"/>
          </p:cNvPicPr>
          <p:nvPr/>
        </p:nvPicPr>
        <p:blipFill>
          <a:blip r:embed="rId14"/>
          <a:srcRect/>
          <a:stretch>
            <a:fillRect/>
          </a:stretch>
        </p:blipFill>
        <p:spPr bwMode="auto">
          <a:xfrm>
            <a:off x="0" y="6221413"/>
            <a:ext cx="12190413" cy="636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9" name="Text Box 4"/>
          <p:cNvSpPr txBox="1">
            <a:spLocks noChangeArrowheads="1"/>
          </p:cNvSpPr>
          <p:nvPr/>
        </p:nvSpPr>
        <p:spPr bwMode="auto">
          <a:xfrm>
            <a:off x="869950" y="6465888"/>
            <a:ext cx="2655888" cy="263525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78120" tIns="39240" rIns="78120" bIns="39240">
            <a:spAutoFit/>
          </a:bodyPr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0" hangingPunct="0">
              <a:buClrTx/>
              <a:buFontTx/>
              <a:buNone/>
              <a:defRPr/>
            </a:pPr>
            <a:r>
              <a:rPr lang="en-US" sz="1200">
                <a:solidFill>
                  <a:srgbClr val="000000"/>
                </a:solidFill>
                <a:latin typeface="FrutigerNext LT Bold" pitchFamily="16" charset="0"/>
                <a:ea typeface="ＭＳ Ｐゴシック" panose="020B0600070205080204" pitchFamily="34" charset="-128"/>
                <a:cs typeface="+mn-cs"/>
              </a:rPr>
              <a:t>HUAWEI TECHNOLOGIES Co., Ltd.</a:t>
            </a:r>
          </a:p>
        </p:txBody>
      </p:sp>
      <p:pic>
        <p:nvPicPr>
          <p:cNvPr id="1030" name="Picture 5"/>
          <p:cNvPicPr>
            <a:picLocks noChangeAspect="1" noChangeArrowheads="1"/>
          </p:cNvPicPr>
          <p:nvPr/>
        </p:nvPicPr>
        <p:blipFill>
          <a:blip r:embed="rId15"/>
          <a:srcRect/>
          <a:stretch>
            <a:fillRect/>
          </a:stretch>
        </p:blipFill>
        <p:spPr bwMode="auto">
          <a:xfrm>
            <a:off x="10012363" y="6400800"/>
            <a:ext cx="1746250" cy="309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1" name="Rectangle 6"/>
          <p:cNvSpPr>
            <a:spLocks noChangeArrowheads="1"/>
          </p:cNvSpPr>
          <p:nvPr/>
        </p:nvSpPr>
        <p:spPr bwMode="auto">
          <a:xfrm>
            <a:off x="4881563" y="6467475"/>
            <a:ext cx="1662112" cy="263525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78120" tIns="39240" rIns="78120" bIns="39240">
            <a:spAutoFit/>
          </a:bodyPr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0" hangingPunct="0">
              <a:buClrTx/>
              <a:buFontTx/>
              <a:buNone/>
              <a:defRPr/>
            </a:pPr>
            <a:r>
              <a:rPr lang="en-US" sz="1200">
                <a:solidFill>
                  <a:srgbClr val="000000"/>
                </a:solidFill>
                <a:latin typeface="FrutigerNext LT Bold" pitchFamily="16" charset="0"/>
                <a:ea typeface="ＭＳ Ｐゴシック" panose="020B0600070205080204" pitchFamily="34" charset="-128"/>
                <a:cs typeface="+mn-cs"/>
              </a:rPr>
              <a:t>HUAWEI Confidential </a:t>
            </a:r>
          </a:p>
        </p:txBody>
      </p:sp>
      <p:sp>
        <p:nvSpPr>
          <p:cNvPr id="2" name="Rectangle 7"/>
          <p:cNvSpPr>
            <a:spLocks noGrp="1" noChangeArrowheads="1"/>
          </p:cNvSpPr>
          <p:nvPr>
            <p:ph type="sldNum"/>
          </p:nvPr>
        </p:nvSpPr>
        <p:spPr bwMode="auto">
          <a:xfrm>
            <a:off x="7345363" y="6424613"/>
            <a:ext cx="2054225" cy="417512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eaLnBrk="0" hangingPunct="0">
              <a:buClrTx/>
              <a:buSzPct val="100000"/>
              <a:buFontTx/>
              <a:buNone/>
              <a:defRPr>
                <a:solidFill>
                  <a:srgbClr val="FFFFFF"/>
                </a:solidFill>
                <a:latin typeface="Arial" panose="020B0604020202020204" pitchFamily="34" charset="0"/>
                <a:cs typeface="+mn-cs"/>
              </a:defRPr>
            </a:lvl1pPr>
          </a:lstStyle>
          <a:p>
            <a:fld id="{FE7FC523-F2FA-41A0-95CE-AE0F0D57868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47635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4" r:id="rId1"/>
    <p:sldLayoutId id="2147483925" r:id="rId2"/>
    <p:sldLayoutId id="2147483926" r:id="rId3"/>
    <p:sldLayoutId id="2147483927" r:id="rId4"/>
    <p:sldLayoutId id="2147483928" r:id="rId5"/>
    <p:sldLayoutId id="2147483929" r:id="rId6"/>
    <p:sldLayoutId id="2147483930" r:id="rId7"/>
    <p:sldLayoutId id="2147483931" r:id="rId8"/>
    <p:sldLayoutId id="2147483932" r:id="rId9"/>
    <p:sldLayoutId id="2147483933" r:id="rId10"/>
    <p:sldLayoutId id="2147483934" r:id="rId11"/>
  </p:sldLayoutIdLst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3500" b="1">
          <a:solidFill>
            <a:srgbClr val="990000"/>
          </a:solidFill>
          <a:latin typeface="+mj-lt"/>
          <a:ea typeface="+mj-ea"/>
          <a:cs typeface="+mj-cs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3500" b="1">
          <a:solidFill>
            <a:srgbClr val="990000"/>
          </a:solidFill>
          <a:latin typeface="Arial" charset="0"/>
          <a:ea typeface="SimSun" charset="-122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3500" b="1">
          <a:solidFill>
            <a:srgbClr val="990000"/>
          </a:solidFill>
          <a:latin typeface="Arial" charset="0"/>
          <a:ea typeface="SimSun" charset="-122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3500" b="1">
          <a:solidFill>
            <a:srgbClr val="990000"/>
          </a:solidFill>
          <a:latin typeface="Arial" charset="0"/>
          <a:ea typeface="SimSun" charset="-122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3500" b="1">
          <a:solidFill>
            <a:srgbClr val="990000"/>
          </a:solidFill>
          <a:latin typeface="Arial" charset="0"/>
          <a:ea typeface="SimSun" charset="-122"/>
        </a:defRPr>
      </a:lvl5pPr>
      <a:lvl6pPr marL="2514600" indent="-228600"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3500" b="1">
          <a:solidFill>
            <a:srgbClr val="990000"/>
          </a:solidFill>
          <a:latin typeface="Arial" charset="0"/>
          <a:ea typeface="SimSun" charset="-122"/>
        </a:defRPr>
      </a:lvl6pPr>
      <a:lvl7pPr marL="2971800" indent="-228600"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3500" b="1">
          <a:solidFill>
            <a:srgbClr val="990000"/>
          </a:solidFill>
          <a:latin typeface="Arial" charset="0"/>
          <a:ea typeface="SimSun" charset="-122"/>
        </a:defRPr>
      </a:lvl7pPr>
      <a:lvl8pPr marL="3429000" indent="-228600"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3500" b="1">
          <a:solidFill>
            <a:srgbClr val="990000"/>
          </a:solidFill>
          <a:latin typeface="Arial" charset="0"/>
          <a:ea typeface="SimSun" charset="-122"/>
        </a:defRPr>
      </a:lvl8pPr>
      <a:lvl9pPr marL="3886200" indent="-228600"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3500" b="1">
          <a:solidFill>
            <a:srgbClr val="990000"/>
          </a:solidFill>
          <a:latin typeface="Arial" charset="0"/>
          <a:ea typeface="SimSun" charset="-122"/>
        </a:defRPr>
      </a:lvl9pPr>
    </p:titleStyle>
    <p:bodyStyle>
      <a:lvl1pPr marL="342900" indent="-342900" algn="l" defTabSz="457200" rtl="0" eaLnBrk="0" fontAlgn="base" hangingPunct="0">
        <a:lnSpc>
          <a:spcPct val="140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buChar char="•"/>
        <a:defRPr sz="1900" b="1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lnSpc>
          <a:spcPct val="140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buChar char="–"/>
        <a:defRPr sz="1900">
          <a:solidFill>
            <a:srgbClr val="000000"/>
          </a:solidFill>
          <a:latin typeface="+mn-lt"/>
          <a:ea typeface="+mn-ea"/>
        </a:defRPr>
      </a:lvl2pPr>
      <a:lvl3pPr marL="1143000" indent="-228600" algn="l" defTabSz="457200" rtl="0" eaLnBrk="0" fontAlgn="base" hangingPunct="0">
        <a:lnSpc>
          <a:spcPct val="140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buChar char="•"/>
        <a:defRPr sz="1900">
          <a:solidFill>
            <a:srgbClr val="000000"/>
          </a:solidFill>
          <a:latin typeface="+mn-lt"/>
          <a:ea typeface="+mn-ea"/>
        </a:defRPr>
      </a:lvl3pPr>
      <a:lvl4pPr marL="1600200" indent="-228600" algn="l" defTabSz="457200" rtl="0" eaLnBrk="0" fontAlgn="base" hangingPunct="0">
        <a:lnSpc>
          <a:spcPct val="140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buChar char="–"/>
        <a:defRPr sz="1900">
          <a:solidFill>
            <a:srgbClr val="000000"/>
          </a:solidFill>
          <a:latin typeface="+mn-lt"/>
          <a:ea typeface="+mn-ea"/>
        </a:defRPr>
      </a:lvl4pPr>
      <a:lvl5pPr marL="2057400" indent="-228600" algn="l" defTabSz="457200" rtl="0" eaLnBrk="0" fontAlgn="base" hangingPunct="0">
        <a:lnSpc>
          <a:spcPct val="140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buChar char="»"/>
        <a:defRPr sz="1900">
          <a:solidFill>
            <a:srgbClr val="000000"/>
          </a:solidFill>
          <a:latin typeface="+mn-lt"/>
          <a:ea typeface="+mn-ea"/>
        </a:defRPr>
      </a:lvl5pPr>
      <a:lvl6pPr marL="2514600" indent="-228600" algn="l" defTabSz="457200" rtl="0" eaLnBrk="0" fontAlgn="base" hangingPunct="0">
        <a:lnSpc>
          <a:spcPct val="140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1900">
          <a:solidFill>
            <a:srgbClr val="000000"/>
          </a:solidFill>
          <a:latin typeface="+mn-lt"/>
          <a:ea typeface="+mn-ea"/>
        </a:defRPr>
      </a:lvl6pPr>
      <a:lvl7pPr marL="2971800" indent="-228600" algn="l" defTabSz="457200" rtl="0" eaLnBrk="0" fontAlgn="base" hangingPunct="0">
        <a:lnSpc>
          <a:spcPct val="140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1900">
          <a:solidFill>
            <a:srgbClr val="000000"/>
          </a:solidFill>
          <a:latin typeface="+mn-lt"/>
          <a:ea typeface="+mn-ea"/>
        </a:defRPr>
      </a:lvl7pPr>
      <a:lvl8pPr marL="3429000" indent="-228600" algn="l" defTabSz="457200" rtl="0" eaLnBrk="0" fontAlgn="base" hangingPunct="0">
        <a:lnSpc>
          <a:spcPct val="140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1900">
          <a:solidFill>
            <a:srgbClr val="000000"/>
          </a:solidFill>
          <a:latin typeface="+mn-lt"/>
          <a:ea typeface="+mn-ea"/>
        </a:defRPr>
      </a:lvl8pPr>
      <a:lvl9pPr marL="3886200" indent="-228600" algn="l" defTabSz="457200" rtl="0" eaLnBrk="0" fontAlgn="base" hangingPunct="0">
        <a:lnSpc>
          <a:spcPct val="140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1900">
          <a:solidFill>
            <a:srgbClr val="000000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8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5.tiff"/><Relationship Id="rId5" Type="http://schemas.openxmlformats.org/officeDocument/2006/relationships/image" Target="../media/image4.jpeg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redux.js.org/" TargetMode="External"/><Relationship Id="rId7" Type="http://schemas.openxmlformats.org/officeDocument/2006/relationships/hyperlink" Target="http://busypeoples.github.io/post/react-component-lifecycle" TargetMode="External"/><Relationship Id="rId2" Type="http://schemas.openxmlformats.org/officeDocument/2006/relationships/hyperlink" Target="https://reactjs.org/" TargetMode="External"/><Relationship Id="rId1" Type="http://schemas.openxmlformats.org/officeDocument/2006/relationships/slideLayout" Target="../slideLayouts/slideLayout18.xml"/><Relationship Id="rId6" Type="http://schemas.openxmlformats.org/officeDocument/2006/relationships/hyperlink" Target="https://css-tricks.com/learning-react-redux" TargetMode="External"/><Relationship Id="rId5" Type="http://schemas.openxmlformats.org/officeDocument/2006/relationships/hyperlink" Target="https://www.ibm.com/developerworks/library/wa-react-intro/index.html" TargetMode="External"/><Relationship Id="rId4" Type="http://schemas.openxmlformats.org/officeDocument/2006/relationships/hyperlink" Target="http://teropa.info/blog/2015/03/02/change-and-its-detection-in-javascript-frameworks.html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1"/>
          <p:cNvSpPr>
            <a:spLocks noChangeArrowheads="1"/>
          </p:cNvSpPr>
          <p:nvPr/>
        </p:nvSpPr>
        <p:spPr bwMode="auto">
          <a:xfrm>
            <a:off x="2209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0" hangingPunct="0"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en-US" dirty="0"/>
          </a:p>
        </p:txBody>
      </p:sp>
      <p:sp>
        <p:nvSpPr>
          <p:cNvPr id="15362" name="Rectangle 2"/>
          <p:cNvSpPr>
            <a:spLocks noChangeArrowheads="1"/>
          </p:cNvSpPr>
          <p:nvPr/>
        </p:nvSpPr>
        <p:spPr bwMode="auto">
          <a:xfrm>
            <a:off x="4648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0" hangingPunct="0"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en-US" dirty="0"/>
          </a:p>
        </p:txBody>
      </p:sp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0" y="3714750"/>
            <a:ext cx="9448800" cy="2228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4" name="Text Box 4"/>
          <p:cNvSpPr txBox="1">
            <a:spLocks noChangeArrowheads="1"/>
          </p:cNvSpPr>
          <p:nvPr/>
        </p:nvSpPr>
        <p:spPr bwMode="auto">
          <a:xfrm>
            <a:off x="4367213" y="0"/>
            <a:ext cx="59055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0" hangingPunct="0"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en-US" dirty="0"/>
          </a:p>
        </p:txBody>
      </p:sp>
      <p:sp>
        <p:nvSpPr>
          <p:cNvPr id="15365" name="Text Box 5"/>
          <p:cNvSpPr txBox="1">
            <a:spLocks noChangeArrowheads="1"/>
          </p:cNvSpPr>
          <p:nvPr/>
        </p:nvSpPr>
        <p:spPr bwMode="auto">
          <a:xfrm>
            <a:off x="3534771" y="0"/>
            <a:ext cx="8650406" cy="765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000" tIns="46800" rIns="90000" bIns="46800" anchor="ctr"/>
          <a:lstStyle/>
          <a:p>
            <a:pPr algn="ctr" eaLnBrk="0" hangingPunct="0">
              <a:buSzPct val="10000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vi-VN" sz="2400" b="1">
                <a:solidFill>
                  <a:srgbClr val="FFFFFF"/>
                </a:solidFill>
                <a:latin typeface="Times New Roman" pitchFamily="18" charset="0"/>
                <a:ea typeface="Microsoft YaHei" pitchFamily="34" charset="-122"/>
                <a:cs typeface="Times New Roman" pitchFamily="18" charset="0"/>
              </a:rPr>
              <a:t>TẬP ĐOÀN BƯU CHÍNH VIỄN THÔNG VIỆT NAM</a:t>
            </a:r>
            <a:endParaRPr lang="en-US" sz="2400" dirty="0">
              <a:solidFill>
                <a:srgbClr val="FFFFFF"/>
              </a:solidFill>
              <a:latin typeface="Times New Roman" pitchFamily="18" charset="0"/>
              <a:ea typeface="Microsoft YaHei" pitchFamily="34" charset="-122"/>
              <a:cs typeface="Times New Roman" pitchFamily="18" charset="0"/>
            </a:endParaRPr>
          </a:p>
        </p:txBody>
      </p:sp>
      <p:sp>
        <p:nvSpPr>
          <p:cNvPr id="15368" name="TextBox 1"/>
          <p:cNvSpPr txBox="1">
            <a:spLocks noChangeArrowheads="1"/>
          </p:cNvSpPr>
          <p:nvPr/>
        </p:nvSpPr>
        <p:spPr bwMode="auto">
          <a:xfrm>
            <a:off x="1219200" y="1706647"/>
            <a:ext cx="9677399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eaLnBrk="0" hangingPunct="0"/>
            <a:r>
              <a:rPr lang="en-US" sz="4000" b="1" dirty="0">
                <a:solidFill>
                  <a:srgbClr val="0065B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to React and </a:t>
            </a:r>
            <a:r>
              <a:rPr lang="en-US" sz="4000" b="1" dirty="0" err="1" smtClean="0">
                <a:solidFill>
                  <a:srgbClr val="0065B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Redux</a:t>
            </a:r>
            <a:endParaRPr lang="en-US" sz="4000" b="1" dirty="0" smtClean="0">
              <a:solidFill>
                <a:srgbClr val="0065B3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0" y="6248400"/>
            <a:ext cx="12192000" cy="4176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lnSpc>
                <a:spcPct val="140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Char char="•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900" b="1">
                <a:solidFill>
                  <a:srgbClr val="000000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>
              <a:lnSpc>
                <a:spcPct val="140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Char char="–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900">
                <a:solidFill>
                  <a:srgbClr val="000000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>
              <a:lnSpc>
                <a:spcPct val="140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Char char="•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900">
                <a:solidFill>
                  <a:srgbClr val="000000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>
              <a:lnSpc>
                <a:spcPct val="140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Char char="–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900">
                <a:solidFill>
                  <a:srgbClr val="000000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>
              <a:lnSpc>
                <a:spcPct val="140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900">
                <a:solidFill>
                  <a:srgbClr val="000000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defTabSz="45720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900">
                <a:solidFill>
                  <a:srgbClr val="000000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defTabSz="45720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900">
                <a:solidFill>
                  <a:srgbClr val="000000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defTabSz="45720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900">
                <a:solidFill>
                  <a:srgbClr val="000000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defTabSz="45720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900">
                <a:solidFill>
                  <a:srgbClr val="000000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algn="ctr" eaLnBrk="1" hangingPunct="1">
              <a:lnSpc>
                <a:spcPct val="150000"/>
              </a:lnSpc>
              <a:buClrTx/>
              <a:buFontTx/>
              <a:buNone/>
            </a:pPr>
            <a:r>
              <a:rPr lang="en-US" sz="1400" dirty="0" smtClean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</a:rPr>
              <a:t>Lê </a:t>
            </a:r>
            <a:r>
              <a:rPr lang="en-US" sz="1400" dirty="0" err="1" smtClean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</a:rPr>
              <a:t>Văn</a:t>
            </a:r>
            <a:r>
              <a:rPr lang="en-US" sz="1400" dirty="0" smtClean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</a:rPr>
              <a:t> Tùy </a:t>
            </a:r>
            <a:r>
              <a:rPr lang="en-US" sz="1400" dirty="0">
                <a:latin typeface="Calibri" panose="020F0502020204030204" pitchFamily="34" charset="0"/>
              </a:rPr>
              <a:t>| </a:t>
            </a:r>
            <a:r>
              <a:rPr lang="en-US" sz="1400" dirty="0" smtClean="0">
                <a:solidFill>
                  <a:srgbClr val="0033CC"/>
                </a:solidFill>
                <a:latin typeface="Calibri" panose="020F0502020204030204" pitchFamily="34" charset="0"/>
              </a:rPr>
              <a:t>VNPT IT - PM1 </a:t>
            </a:r>
            <a:r>
              <a:rPr lang="en-US" sz="1400" dirty="0">
                <a:latin typeface="Calibri" panose="020F0502020204030204" pitchFamily="34" charset="0"/>
              </a:rPr>
              <a:t>|</a:t>
            </a:r>
            <a:r>
              <a:rPr lang="en-US" sz="1400" dirty="0">
                <a:solidFill>
                  <a:srgbClr val="CC0000"/>
                </a:solidFill>
                <a:latin typeface="Calibri" panose="020F0502020204030204" pitchFamily="34" charset="0"/>
              </a:rPr>
              <a:t> </a:t>
            </a:r>
            <a:r>
              <a:rPr lang="en-US" sz="1400" dirty="0">
                <a:solidFill>
                  <a:srgbClr val="7030A0"/>
                </a:solidFill>
                <a:latin typeface="Calibri" panose="020F0502020204030204" pitchFamily="34" charset="0"/>
              </a:rPr>
              <a:t>Email:</a:t>
            </a:r>
            <a:r>
              <a:rPr lang="vi-VN" sz="1400" dirty="0">
                <a:solidFill>
                  <a:srgbClr val="7030A0"/>
                </a:solidFill>
                <a:latin typeface="Calibri" panose="020F0502020204030204" pitchFamily="34" charset="0"/>
              </a:rPr>
              <a:t> </a:t>
            </a:r>
            <a:r>
              <a:rPr lang="en-US" sz="1400" dirty="0" smtClean="0">
                <a:solidFill>
                  <a:srgbClr val="7030A0"/>
                </a:solidFill>
                <a:latin typeface="Calibri" panose="020F0502020204030204" pitchFamily="34" charset="0"/>
              </a:rPr>
              <a:t>tuylv@vnpt.vn </a:t>
            </a:r>
            <a:r>
              <a:rPr lang="en-US" sz="1400" dirty="0" smtClean="0">
                <a:latin typeface="Calibri" panose="020F0502020204030204" pitchFamily="34" charset="0"/>
              </a:rPr>
              <a:t>  </a:t>
            </a:r>
            <a:r>
              <a:rPr lang="en-US" sz="1400" dirty="0">
                <a:latin typeface="Calibri" panose="020F0502020204030204" pitchFamily="34" charset="0"/>
              </a:rPr>
              <a:t>| </a:t>
            </a:r>
            <a:r>
              <a:rPr lang="en-US" sz="1400" dirty="0">
                <a:solidFill>
                  <a:srgbClr val="7030A0"/>
                </a:solidFill>
                <a:latin typeface="Calibri" panose="020F0502020204030204" pitchFamily="34" charset="0"/>
              </a:rPr>
              <a:t>Mobile:</a:t>
            </a:r>
            <a:r>
              <a:rPr lang="vi-VN" sz="1400" dirty="0">
                <a:solidFill>
                  <a:srgbClr val="7030A0"/>
                </a:solidFill>
                <a:latin typeface="Calibri" panose="020F0502020204030204" pitchFamily="34" charset="0"/>
              </a:rPr>
              <a:t> </a:t>
            </a:r>
            <a:r>
              <a:rPr lang="en-US" sz="1400" dirty="0" smtClean="0">
                <a:solidFill>
                  <a:srgbClr val="7030A0"/>
                </a:solidFill>
                <a:latin typeface="Calibri" panose="020F0502020204030204" pitchFamily="34" charset="0"/>
              </a:rPr>
              <a:t>0919249247</a:t>
            </a:r>
            <a:endParaRPr lang="en-US" sz="1400" dirty="0">
              <a:solidFill>
                <a:srgbClr val="00B0F0"/>
              </a:solidFill>
              <a:latin typeface="Calibri" panose="020F050202020403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48800" y="3714750"/>
            <a:ext cx="2743200" cy="222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3843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830263" y="927100"/>
            <a:ext cx="10731500" cy="1167707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Char char="•"/>
              <a:defRPr sz="1900" b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Char char="–"/>
              <a:defRPr sz="1900">
                <a:solidFill>
                  <a:srgbClr val="000000"/>
                </a:solidFill>
                <a:latin typeface="+mn-lt"/>
                <a:ea typeface="+mn-ea"/>
              </a:defRPr>
            </a:lvl2pPr>
            <a:lvl3pPr marL="1143000" indent="-228600" algn="l" defTabSz="457200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Char char="•"/>
              <a:defRPr sz="1900">
                <a:solidFill>
                  <a:srgbClr val="000000"/>
                </a:solidFill>
                <a:latin typeface="+mn-lt"/>
                <a:ea typeface="+mn-ea"/>
              </a:defRPr>
            </a:lvl3pPr>
            <a:lvl4pPr marL="1600200" indent="-228600" algn="l" defTabSz="457200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Char char="–"/>
              <a:defRPr sz="1900">
                <a:solidFill>
                  <a:srgbClr val="000000"/>
                </a:solidFill>
                <a:latin typeface="+mn-lt"/>
                <a:ea typeface="+mn-ea"/>
              </a:defRPr>
            </a:lvl4pPr>
            <a:lvl5pPr marL="2057400" indent="-228600" algn="l" defTabSz="457200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Char char="»"/>
              <a:defRPr sz="1900">
                <a:solidFill>
                  <a:srgbClr val="000000"/>
                </a:solidFill>
                <a:latin typeface="+mn-lt"/>
                <a:ea typeface="+mn-ea"/>
              </a:defRPr>
            </a:lvl5pPr>
            <a:lvl6pPr marL="2514600" indent="-228600" algn="l" defTabSz="457200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1900">
                <a:solidFill>
                  <a:srgbClr val="000000"/>
                </a:solidFill>
                <a:latin typeface="+mn-lt"/>
                <a:ea typeface="+mn-ea"/>
              </a:defRPr>
            </a:lvl6pPr>
            <a:lvl7pPr marL="2971800" indent="-228600" algn="l" defTabSz="457200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1900">
                <a:solidFill>
                  <a:srgbClr val="000000"/>
                </a:solidFill>
                <a:latin typeface="+mn-lt"/>
                <a:ea typeface="+mn-ea"/>
              </a:defRPr>
            </a:lvl7pPr>
            <a:lvl8pPr marL="3429000" indent="-228600" algn="l" defTabSz="457200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1900">
                <a:solidFill>
                  <a:srgbClr val="000000"/>
                </a:solidFill>
                <a:latin typeface="+mn-lt"/>
                <a:ea typeface="+mn-ea"/>
              </a:defRPr>
            </a:lvl8pPr>
            <a:lvl9pPr marL="3886200" indent="-228600" algn="l" defTabSz="457200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1900">
                <a:solidFill>
                  <a:srgbClr val="000000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en-US" b="0" dirty="0"/>
              <a:t>Convert a functional component to a class if you need lifecycle methods, refs, </a:t>
            </a:r>
            <a:r>
              <a:rPr lang="en-US" b="0" dirty="0" smtClean="0"/>
              <a:t>or want </a:t>
            </a:r>
            <a:r>
              <a:rPr lang="en-US" b="0" dirty="0"/>
              <a:t>to optimize performance using </a:t>
            </a:r>
            <a:r>
              <a:rPr lang="en-US" b="0" dirty="0" err="1"/>
              <a:t>shouldComponentUpdate</a:t>
            </a:r>
            <a:r>
              <a:rPr lang="en-US" b="0" dirty="0"/>
              <a:t>.</a:t>
            </a:r>
            <a:endParaRPr lang="en-US" sz="3200" kern="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Box 5">
            <a:extLst>
              <a:ext uri="{FF2B5EF4-FFF2-40B4-BE49-F238E27FC236}">
                <a16:creationId xmlns:a16="http://schemas.microsoft.com/office/drawing/2014/main" id="{F9FCF3C5-8FD2-45E0-815D-4D227E6AD3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41594" y="0"/>
            <a:ext cx="8650406" cy="765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000" tIns="46800" rIns="90000" bIns="46800" anchor="ctr"/>
          <a:lstStyle/>
          <a:p>
            <a:pPr algn="ctr" eaLnBrk="0" hangingPunct="0">
              <a:buSzPct val="10000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4000" b="1" dirty="0">
                <a:solidFill>
                  <a:schemeClr val="bg1"/>
                </a:solidFill>
              </a:rPr>
              <a:t>Class Components</a:t>
            </a:r>
            <a:endParaRPr lang="en-US" sz="4000" dirty="0">
              <a:solidFill>
                <a:schemeClr val="bg1"/>
              </a:solidFill>
              <a:latin typeface="Times New Roman" pitchFamily="18" charset="0"/>
              <a:ea typeface="Microsoft YaHei" pitchFamily="34" charset="-122"/>
              <a:cs typeface="Times New Roman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263" y="1971502"/>
            <a:ext cx="5915025" cy="39624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4220" y="1971502"/>
            <a:ext cx="2634075" cy="3041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199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5">
            <a:extLst>
              <a:ext uri="{FF2B5EF4-FFF2-40B4-BE49-F238E27FC236}">
                <a16:creationId xmlns:a16="http://schemas.microsoft.com/office/drawing/2014/main" id="{F9FCF3C5-8FD2-45E0-815D-4D227E6AD3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41594" y="0"/>
            <a:ext cx="8650406" cy="765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000" tIns="46800" rIns="90000" bIns="46800" anchor="ctr"/>
          <a:lstStyle/>
          <a:p>
            <a:pPr algn="ctr" eaLnBrk="0" hangingPunct="0">
              <a:buSzPct val="10000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4000" b="1" dirty="0">
                <a:solidFill>
                  <a:schemeClr val="bg1"/>
                </a:solidFill>
              </a:rPr>
              <a:t>Props and State</a:t>
            </a:r>
            <a:endParaRPr lang="en-US" sz="4000" dirty="0">
              <a:solidFill>
                <a:schemeClr val="bg1"/>
              </a:solidFill>
              <a:latin typeface="Times New Roman" pitchFamily="18" charset="0"/>
              <a:ea typeface="Microsoft YaHei" pitchFamily="34" charset="-122"/>
              <a:cs typeface="Times New Roman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988" y="1288472"/>
            <a:ext cx="5965152" cy="502423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0428" y="1288472"/>
            <a:ext cx="5398445" cy="1604357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 rot="10800000" flipV="1">
            <a:off x="6550427" y="3050771"/>
            <a:ext cx="5398445" cy="1429788"/>
          </a:xfrm>
          <a:prstGeom prst="rect">
            <a:avLst/>
          </a:prstGeom>
        </p:spPr>
        <p:txBody>
          <a:bodyPr>
            <a:normAutofit fontScale="70000" lnSpcReduction="20000"/>
          </a:bodyPr>
          <a:lstStyle>
            <a:lvl1pPr marL="342900" indent="-342900" algn="l" defTabSz="457200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Char char="•"/>
              <a:defRPr sz="1900" b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Char char="–"/>
              <a:defRPr sz="1900">
                <a:solidFill>
                  <a:srgbClr val="000000"/>
                </a:solidFill>
                <a:latin typeface="+mn-lt"/>
                <a:ea typeface="+mn-ea"/>
              </a:defRPr>
            </a:lvl2pPr>
            <a:lvl3pPr marL="1143000" indent="-228600" algn="l" defTabSz="457200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Char char="•"/>
              <a:defRPr sz="1900">
                <a:solidFill>
                  <a:srgbClr val="000000"/>
                </a:solidFill>
                <a:latin typeface="+mn-lt"/>
                <a:ea typeface="+mn-ea"/>
              </a:defRPr>
            </a:lvl3pPr>
            <a:lvl4pPr marL="1600200" indent="-228600" algn="l" defTabSz="457200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Char char="–"/>
              <a:defRPr sz="1900">
                <a:solidFill>
                  <a:srgbClr val="000000"/>
                </a:solidFill>
                <a:latin typeface="+mn-lt"/>
                <a:ea typeface="+mn-ea"/>
              </a:defRPr>
            </a:lvl4pPr>
            <a:lvl5pPr marL="2057400" indent="-228600" algn="l" defTabSz="457200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Char char="»"/>
              <a:defRPr sz="1900">
                <a:solidFill>
                  <a:srgbClr val="000000"/>
                </a:solidFill>
                <a:latin typeface="+mn-lt"/>
                <a:ea typeface="+mn-ea"/>
              </a:defRPr>
            </a:lvl5pPr>
            <a:lvl6pPr marL="2514600" indent="-228600" algn="l" defTabSz="457200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1900">
                <a:solidFill>
                  <a:srgbClr val="000000"/>
                </a:solidFill>
                <a:latin typeface="+mn-lt"/>
                <a:ea typeface="+mn-ea"/>
              </a:defRPr>
            </a:lvl6pPr>
            <a:lvl7pPr marL="2971800" indent="-228600" algn="l" defTabSz="457200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1900">
                <a:solidFill>
                  <a:srgbClr val="000000"/>
                </a:solidFill>
                <a:latin typeface="+mn-lt"/>
                <a:ea typeface="+mn-ea"/>
              </a:defRPr>
            </a:lvl7pPr>
            <a:lvl8pPr marL="3429000" indent="-228600" algn="l" defTabSz="457200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1900">
                <a:solidFill>
                  <a:srgbClr val="000000"/>
                </a:solidFill>
                <a:latin typeface="+mn-lt"/>
                <a:ea typeface="+mn-ea"/>
              </a:defRPr>
            </a:lvl8pPr>
            <a:lvl9pPr marL="3886200" indent="-228600" algn="l" defTabSz="457200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1900">
                <a:solidFill>
                  <a:srgbClr val="000000"/>
                </a:solidFill>
                <a:latin typeface="+mn-lt"/>
                <a:ea typeface="+mn-ea"/>
              </a:defRPr>
            </a:lvl9pPr>
          </a:lstStyle>
          <a:p>
            <a:r>
              <a:rPr lang="en-US" dirty="0"/>
              <a:t>Props and state</a:t>
            </a:r>
            <a:r>
              <a:rPr lang="en-US" b="0" dirty="0"/>
              <a:t> holds </a:t>
            </a:r>
            <a:r>
              <a:rPr lang="en-US" b="0" dirty="0" smtClean="0"/>
              <a:t>information about </a:t>
            </a:r>
            <a:r>
              <a:rPr lang="en-US" b="0" dirty="0"/>
              <a:t>the component</a:t>
            </a:r>
            <a:r>
              <a:rPr lang="en-US" b="0" dirty="0" smtClean="0"/>
              <a:t>.</a:t>
            </a:r>
          </a:p>
          <a:p>
            <a:r>
              <a:rPr lang="en-US" dirty="0" smtClean="0"/>
              <a:t>Props</a:t>
            </a:r>
            <a:r>
              <a:rPr lang="en-US" b="0" dirty="0" smtClean="0"/>
              <a:t> are received from a parent component and are read only.</a:t>
            </a:r>
          </a:p>
          <a:p>
            <a:r>
              <a:rPr lang="en-US" dirty="0" smtClean="0"/>
              <a:t>State</a:t>
            </a:r>
            <a:r>
              <a:rPr lang="en-US" b="0" dirty="0" smtClean="0"/>
              <a:t> is used for internal communication inside component.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834227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5">
            <a:extLst>
              <a:ext uri="{FF2B5EF4-FFF2-40B4-BE49-F238E27FC236}">
                <a16:creationId xmlns:a16="http://schemas.microsoft.com/office/drawing/2014/main" id="{F9FCF3C5-8FD2-45E0-815D-4D227E6AD3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41594" y="0"/>
            <a:ext cx="8650406" cy="765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000" tIns="46800" rIns="90000" bIns="46800" anchor="ctr"/>
          <a:lstStyle/>
          <a:p>
            <a:pPr algn="ctr" eaLnBrk="0" hangingPunct="0">
              <a:buSzPct val="10000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4000" b="1" dirty="0">
                <a:solidFill>
                  <a:schemeClr val="bg1"/>
                </a:solidFill>
              </a:rPr>
              <a:t>Flow of Data and Events</a:t>
            </a:r>
            <a:endParaRPr lang="en-US" sz="4000" dirty="0">
              <a:solidFill>
                <a:schemeClr val="bg1"/>
              </a:solidFill>
              <a:latin typeface="Times New Roman" pitchFamily="18" charset="0"/>
              <a:ea typeface="Microsoft YaHei" pitchFamily="34" charset="-122"/>
              <a:cs typeface="Times New Roman" pitchFamily="18" charset="0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 rot="10800000" flipV="1">
            <a:off x="432260" y="1463041"/>
            <a:ext cx="5747577" cy="2709948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Char char="•"/>
              <a:defRPr sz="1900" b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Char char="–"/>
              <a:defRPr sz="1900">
                <a:solidFill>
                  <a:srgbClr val="000000"/>
                </a:solidFill>
                <a:latin typeface="+mn-lt"/>
                <a:ea typeface="+mn-ea"/>
              </a:defRPr>
            </a:lvl2pPr>
            <a:lvl3pPr marL="1143000" indent="-228600" algn="l" defTabSz="457200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Char char="•"/>
              <a:defRPr sz="1900">
                <a:solidFill>
                  <a:srgbClr val="000000"/>
                </a:solidFill>
                <a:latin typeface="+mn-lt"/>
                <a:ea typeface="+mn-ea"/>
              </a:defRPr>
            </a:lvl3pPr>
            <a:lvl4pPr marL="1600200" indent="-228600" algn="l" defTabSz="457200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Char char="–"/>
              <a:defRPr sz="1900">
                <a:solidFill>
                  <a:srgbClr val="000000"/>
                </a:solidFill>
                <a:latin typeface="+mn-lt"/>
                <a:ea typeface="+mn-ea"/>
              </a:defRPr>
            </a:lvl4pPr>
            <a:lvl5pPr marL="2057400" indent="-228600" algn="l" defTabSz="457200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Char char="»"/>
              <a:defRPr sz="1900">
                <a:solidFill>
                  <a:srgbClr val="000000"/>
                </a:solidFill>
                <a:latin typeface="+mn-lt"/>
                <a:ea typeface="+mn-ea"/>
              </a:defRPr>
            </a:lvl5pPr>
            <a:lvl6pPr marL="2514600" indent="-228600" algn="l" defTabSz="457200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1900">
                <a:solidFill>
                  <a:srgbClr val="000000"/>
                </a:solidFill>
                <a:latin typeface="+mn-lt"/>
                <a:ea typeface="+mn-ea"/>
              </a:defRPr>
            </a:lvl6pPr>
            <a:lvl7pPr marL="2971800" indent="-228600" algn="l" defTabSz="457200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1900">
                <a:solidFill>
                  <a:srgbClr val="000000"/>
                </a:solidFill>
                <a:latin typeface="+mn-lt"/>
                <a:ea typeface="+mn-ea"/>
              </a:defRPr>
            </a:lvl7pPr>
            <a:lvl8pPr marL="3429000" indent="-228600" algn="l" defTabSz="457200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1900">
                <a:solidFill>
                  <a:srgbClr val="000000"/>
                </a:solidFill>
                <a:latin typeface="+mn-lt"/>
                <a:ea typeface="+mn-ea"/>
              </a:defRPr>
            </a:lvl8pPr>
            <a:lvl9pPr marL="3886200" indent="-228600" algn="l" defTabSz="457200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1900">
                <a:solidFill>
                  <a:srgbClr val="000000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en-US" b="0" dirty="0">
                <a:solidFill>
                  <a:srgbClr val="495061"/>
                </a:solidFill>
                <a:latin typeface="Calibri" panose="020F0502020204030204" pitchFamily="34" charset="0"/>
                <a:ea typeface="ＭＳ Ｐゴシック" panose="020B0600070205080204" pitchFamily="34" charset="-128"/>
              </a:rPr>
              <a:t>A parent-component should </a:t>
            </a:r>
            <a:r>
              <a:rPr lang="en-US" b="0" dirty="0" smtClean="0">
                <a:solidFill>
                  <a:srgbClr val="495061"/>
                </a:solidFill>
                <a:latin typeface="Calibri" panose="020F0502020204030204" pitchFamily="34" charset="0"/>
                <a:ea typeface="ＭＳ Ｐゴシック" panose="020B0600070205080204" pitchFamily="34" charset="-128"/>
              </a:rPr>
              <a:t>set the </a:t>
            </a:r>
            <a:r>
              <a:rPr lang="en-US" b="0" dirty="0">
                <a:solidFill>
                  <a:srgbClr val="495061"/>
                </a:solidFill>
                <a:latin typeface="Calibri" panose="020F0502020204030204" pitchFamily="34" charset="0"/>
                <a:ea typeface="ＭＳ Ｐゴシック" panose="020B0600070205080204" pitchFamily="34" charset="-128"/>
              </a:rPr>
              <a:t>props of a </a:t>
            </a:r>
            <a:r>
              <a:rPr lang="en-US" b="0" dirty="0" smtClean="0">
                <a:solidFill>
                  <a:srgbClr val="495061"/>
                </a:solidFill>
                <a:latin typeface="Calibri" panose="020F0502020204030204" pitchFamily="34" charset="0"/>
                <a:ea typeface="ＭＳ Ｐゴシック" panose="020B0600070205080204" pitchFamily="34" charset="-128"/>
              </a:rPr>
              <a:t>child-component to </a:t>
            </a:r>
            <a:r>
              <a:rPr lang="en-US" b="0" dirty="0">
                <a:solidFill>
                  <a:srgbClr val="495061"/>
                </a:solidFill>
                <a:latin typeface="Calibri" panose="020F0502020204030204" pitchFamily="34" charset="0"/>
                <a:ea typeface="ＭＳ Ｐゴシック" panose="020B0600070205080204" pitchFamily="34" charset="-128"/>
              </a:rPr>
              <a:t>pass any data from </a:t>
            </a:r>
            <a:r>
              <a:rPr lang="en-US" b="0" dirty="0" smtClean="0">
                <a:solidFill>
                  <a:srgbClr val="495061"/>
                </a:solidFill>
                <a:latin typeface="Calibri" panose="020F0502020204030204" pitchFamily="34" charset="0"/>
                <a:ea typeface="ＭＳ Ｐゴシック" panose="020B0600070205080204" pitchFamily="34" charset="-128"/>
              </a:rPr>
              <a:t>the parent </a:t>
            </a:r>
            <a:r>
              <a:rPr lang="en-US" b="0" dirty="0">
                <a:solidFill>
                  <a:srgbClr val="495061"/>
                </a:solidFill>
                <a:latin typeface="Calibri" panose="020F0502020204030204" pitchFamily="34" charset="0"/>
                <a:ea typeface="ＭＳ Ｐゴシック" panose="020B0600070205080204" pitchFamily="34" charset="-128"/>
              </a:rPr>
              <a:t>to the child.</a:t>
            </a:r>
          </a:p>
          <a:p>
            <a:pPr marL="0" indent="0">
              <a:buNone/>
            </a:pPr>
            <a:r>
              <a:rPr lang="en-US" b="0" dirty="0">
                <a:solidFill>
                  <a:srgbClr val="495061"/>
                </a:solidFill>
                <a:latin typeface="Calibri" panose="020F0502020204030204" pitchFamily="34" charset="0"/>
                <a:ea typeface="ＭＳ Ｐゴシック" panose="020B0600070205080204" pitchFamily="34" charset="-128"/>
              </a:rPr>
              <a:t>User-events (mouse, </a:t>
            </a:r>
            <a:r>
              <a:rPr lang="en-US" b="0" dirty="0" smtClean="0">
                <a:solidFill>
                  <a:srgbClr val="495061"/>
                </a:solidFill>
                <a:latin typeface="Calibri" panose="020F0502020204030204" pitchFamily="34" charset="0"/>
                <a:ea typeface="ＭＳ Ｐゴシック" panose="020B0600070205080204" pitchFamily="34" charset="-128"/>
              </a:rPr>
              <a:t>keyboard, touches</a:t>
            </a:r>
            <a:r>
              <a:rPr lang="en-US" b="0" dirty="0">
                <a:solidFill>
                  <a:srgbClr val="495061"/>
                </a:solidFill>
                <a:latin typeface="Calibri" panose="020F0502020204030204" pitchFamily="34" charset="0"/>
                <a:ea typeface="ＭＳ Ｐゴシック" panose="020B0600070205080204" pitchFamily="34" charset="-128"/>
              </a:rPr>
              <a:t>) will always bubble </a:t>
            </a:r>
            <a:r>
              <a:rPr lang="en-US" b="0" dirty="0" smtClean="0">
                <a:solidFill>
                  <a:srgbClr val="495061"/>
                </a:solidFill>
                <a:latin typeface="Calibri" panose="020F0502020204030204" pitchFamily="34" charset="0"/>
                <a:ea typeface="ＭＳ Ｐゴシック" panose="020B0600070205080204" pitchFamily="34" charset="-128"/>
              </a:rPr>
              <a:t>up from </a:t>
            </a:r>
            <a:r>
              <a:rPr lang="en-US" b="0" dirty="0">
                <a:solidFill>
                  <a:srgbClr val="495061"/>
                </a:solidFill>
                <a:latin typeface="Calibri" panose="020F0502020204030204" pitchFamily="34" charset="0"/>
                <a:ea typeface="ＭＳ Ｐゴシック" panose="020B0600070205080204" pitchFamily="34" charset="-128"/>
              </a:rPr>
              <a:t>the child all the way to the</a:t>
            </a:r>
          </a:p>
          <a:p>
            <a:pPr marL="0" indent="0">
              <a:buNone/>
            </a:pPr>
            <a:r>
              <a:rPr lang="en-US" b="0" dirty="0">
                <a:solidFill>
                  <a:srgbClr val="495061"/>
                </a:solidFill>
                <a:latin typeface="Calibri" panose="020F0502020204030204" pitchFamily="34" charset="0"/>
                <a:ea typeface="ＭＳ Ｐゴシック" panose="020B0600070205080204" pitchFamily="34" charset="-128"/>
              </a:rPr>
              <a:t>root component, </a:t>
            </a:r>
            <a:r>
              <a:rPr lang="en-US" b="0" dirty="0" smtClean="0">
                <a:solidFill>
                  <a:srgbClr val="495061"/>
                </a:solidFill>
                <a:latin typeface="Calibri" panose="020F0502020204030204" pitchFamily="34" charset="0"/>
                <a:ea typeface="ＭＳ Ｐゴシック" panose="020B0600070205080204" pitchFamily="34" charset="-128"/>
              </a:rPr>
              <a:t>unless handled </a:t>
            </a:r>
            <a:r>
              <a:rPr lang="en-US" b="0" dirty="0">
                <a:solidFill>
                  <a:srgbClr val="495061"/>
                </a:solidFill>
                <a:latin typeface="Calibri" panose="020F0502020204030204" pitchFamily="34" charset="0"/>
                <a:ea typeface="ＭＳ Ｐゴシック" panose="020B0600070205080204" pitchFamily="34" charset="-128"/>
              </a:rPr>
              <a:t>in between.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9838" y="1463041"/>
            <a:ext cx="5649901" cy="3279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503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5">
            <a:extLst>
              <a:ext uri="{FF2B5EF4-FFF2-40B4-BE49-F238E27FC236}">
                <a16:creationId xmlns:a16="http://schemas.microsoft.com/office/drawing/2014/main" id="{F9FCF3C5-8FD2-45E0-815D-4D227E6AD3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41594" y="0"/>
            <a:ext cx="8650406" cy="765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000" tIns="46800" rIns="90000" bIns="46800" anchor="ctr"/>
          <a:lstStyle/>
          <a:p>
            <a:pPr algn="ctr" eaLnBrk="0" hangingPunct="0">
              <a:buSzPct val="10000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4000" b="1" dirty="0">
                <a:solidFill>
                  <a:schemeClr val="bg1"/>
                </a:solidFill>
              </a:rPr>
              <a:t>Virtual DOM</a:t>
            </a:r>
            <a:endParaRPr lang="en-US" sz="4000" dirty="0">
              <a:solidFill>
                <a:schemeClr val="bg1"/>
              </a:solidFill>
              <a:latin typeface="Times New Roman" pitchFamily="18" charset="0"/>
              <a:ea typeface="Microsoft YaHei" pitchFamily="34" charset="-122"/>
              <a:cs typeface="Times New Roman" pitchFamily="18" charset="0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 rot="10800000" flipV="1">
            <a:off x="432259" y="1463041"/>
            <a:ext cx="11596256" cy="872835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Char char="•"/>
              <a:defRPr sz="1900" b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Char char="–"/>
              <a:defRPr sz="1900">
                <a:solidFill>
                  <a:srgbClr val="000000"/>
                </a:solidFill>
                <a:latin typeface="+mn-lt"/>
                <a:ea typeface="+mn-ea"/>
              </a:defRPr>
            </a:lvl2pPr>
            <a:lvl3pPr marL="1143000" indent="-228600" algn="l" defTabSz="457200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Char char="•"/>
              <a:defRPr sz="1900">
                <a:solidFill>
                  <a:srgbClr val="000000"/>
                </a:solidFill>
                <a:latin typeface="+mn-lt"/>
                <a:ea typeface="+mn-ea"/>
              </a:defRPr>
            </a:lvl3pPr>
            <a:lvl4pPr marL="1600200" indent="-228600" algn="l" defTabSz="457200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Char char="–"/>
              <a:defRPr sz="1900">
                <a:solidFill>
                  <a:srgbClr val="000000"/>
                </a:solidFill>
                <a:latin typeface="+mn-lt"/>
                <a:ea typeface="+mn-ea"/>
              </a:defRPr>
            </a:lvl4pPr>
            <a:lvl5pPr marL="2057400" indent="-228600" algn="l" defTabSz="457200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Char char="»"/>
              <a:defRPr sz="1900">
                <a:solidFill>
                  <a:srgbClr val="000000"/>
                </a:solidFill>
                <a:latin typeface="+mn-lt"/>
                <a:ea typeface="+mn-ea"/>
              </a:defRPr>
            </a:lvl5pPr>
            <a:lvl6pPr marL="2514600" indent="-228600" algn="l" defTabSz="457200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1900">
                <a:solidFill>
                  <a:srgbClr val="000000"/>
                </a:solidFill>
                <a:latin typeface="+mn-lt"/>
                <a:ea typeface="+mn-ea"/>
              </a:defRPr>
            </a:lvl6pPr>
            <a:lvl7pPr marL="2971800" indent="-228600" algn="l" defTabSz="457200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1900">
                <a:solidFill>
                  <a:srgbClr val="000000"/>
                </a:solidFill>
                <a:latin typeface="+mn-lt"/>
                <a:ea typeface="+mn-ea"/>
              </a:defRPr>
            </a:lvl7pPr>
            <a:lvl8pPr marL="3429000" indent="-228600" algn="l" defTabSz="457200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1900">
                <a:solidFill>
                  <a:srgbClr val="000000"/>
                </a:solidFill>
                <a:latin typeface="+mn-lt"/>
                <a:ea typeface="+mn-ea"/>
              </a:defRPr>
            </a:lvl8pPr>
            <a:lvl9pPr marL="3886200" indent="-228600" algn="l" defTabSz="457200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1900">
                <a:solidFill>
                  <a:srgbClr val="000000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en-US" b="0" dirty="0"/>
              <a:t>A light-weight, pure JavaScript data structure of plain objects and arrays </a:t>
            </a:r>
            <a:r>
              <a:rPr lang="en-US" b="0" dirty="0" smtClean="0"/>
              <a:t>that </a:t>
            </a:r>
            <a:r>
              <a:rPr lang="en-US" b="0" i="1" dirty="0" smtClean="0"/>
              <a:t>represents </a:t>
            </a:r>
            <a:r>
              <a:rPr lang="en-US" b="0" dirty="0"/>
              <a:t>a real DOM object graph</a:t>
            </a:r>
            <a:r>
              <a:rPr lang="en-US" b="0" dirty="0" smtClean="0"/>
              <a:t>.</a:t>
            </a:r>
            <a:endParaRPr lang="en-US" b="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9687" y="2629506"/>
            <a:ext cx="8343900" cy="2962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493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5">
            <a:extLst>
              <a:ext uri="{FF2B5EF4-FFF2-40B4-BE49-F238E27FC236}">
                <a16:creationId xmlns:a16="http://schemas.microsoft.com/office/drawing/2014/main" id="{F9FCF3C5-8FD2-45E0-815D-4D227E6AD3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41594" y="0"/>
            <a:ext cx="8650406" cy="765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000" tIns="46800" rIns="90000" bIns="46800" anchor="ctr"/>
          <a:lstStyle/>
          <a:p>
            <a:pPr algn="ctr" eaLnBrk="0" hangingPunct="0">
              <a:buSzPct val="10000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4000" b="1" dirty="0">
                <a:solidFill>
                  <a:schemeClr val="bg1"/>
                </a:solidFill>
              </a:rPr>
              <a:t>Virtual DOM</a:t>
            </a:r>
            <a:endParaRPr lang="en-US" sz="4000" dirty="0">
              <a:solidFill>
                <a:schemeClr val="bg1"/>
              </a:solidFill>
              <a:latin typeface="Times New Roman" pitchFamily="18" charset="0"/>
              <a:ea typeface="Microsoft YaHei" pitchFamily="34" charset="-122"/>
              <a:cs typeface="Times New Roman" pitchFamily="18" charset="0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 rot="10800000" flipV="1">
            <a:off x="432259" y="1463041"/>
            <a:ext cx="3699166" cy="2510443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Char char="•"/>
              <a:defRPr sz="1900" b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Char char="–"/>
              <a:defRPr sz="1900">
                <a:solidFill>
                  <a:srgbClr val="000000"/>
                </a:solidFill>
                <a:latin typeface="+mn-lt"/>
                <a:ea typeface="+mn-ea"/>
              </a:defRPr>
            </a:lvl2pPr>
            <a:lvl3pPr marL="1143000" indent="-228600" algn="l" defTabSz="457200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Char char="•"/>
              <a:defRPr sz="1900">
                <a:solidFill>
                  <a:srgbClr val="000000"/>
                </a:solidFill>
                <a:latin typeface="+mn-lt"/>
                <a:ea typeface="+mn-ea"/>
              </a:defRPr>
            </a:lvl3pPr>
            <a:lvl4pPr marL="1600200" indent="-228600" algn="l" defTabSz="457200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Char char="–"/>
              <a:defRPr sz="1900">
                <a:solidFill>
                  <a:srgbClr val="000000"/>
                </a:solidFill>
                <a:latin typeface="+mn-lt"/>
                <a:ea typeface="+mn-ea"/>
              </a:defRPr>
            </a:lvl4pPr>
            <a:lvl5pPr marL="2057400" indent="-228600" algn="l" defTabSz="457200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Char char="»"/>
              <a:defRPr sz="1900">
                <a:solidFill>
                  <a:srgbClr val="000000"/>
                </a:solidFill>
                <a:latin typeface="+mn-lt"/>
                <a:ea typeface="+mn-ea"/>
              </a:defRPr>
            </a:lvl5pPr>
            <a:lvl6pPr marL="2514600" indent="-228600" algn="l" defTabSz="457200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1900">
                <a:solidFill>
                  <a:srgbClr val="000000"/>
                </a:solidFill>
                <a:latin typeface="+mn-lt"/>
                <a:ea typeface="+mn-ea"/>
              </a:defRPr>
            </a:lvl6pPr>
            <a:lvl7pPr marL="2971800" indent="-228600" algn="l" defTabSz="457200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1900">
                <a:solidFill>
                  <a:srgbClr val="000000"/>
                </a:solidFill>
                <a:latin typeface="+mn-lt"/>
                <a:ea typeface="+mn-ea"/>
              </a:defRPr>
            </a:lvl7pPr>
            <a:lvl8pPr marL="3429000" indent="-228600" algn="l" defTabSz="457200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1900">
                <a:solidFill>
                  <a:srgbClr val="000000"/>
                </a:solidFill>
                <a:latin typeface="+mn-lt"/>
                <a:ea typeface="+mn-ea"/>
              </a:defRPr>
            </a:lvl8pPr>
            <a:lvl9pPr marL="3886200" indent="-228600" algn="l" defTabSz="457200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1900">
                <a:solidFill>
                  <a:srgbClr val="000000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en-US" b="0" dirty="0"/>
              <a:t>When something changes, render() runs to create new virtual DOM. React </a:t>
            </a:r>
            <a:r>
              <a:rPr lang="en-US" b="0" dirty="0" smtClean="0"/>
              <a:t>diffs with </a:t>
            </a:r>
            <a:r>
              <a:rPr lang="en-US" b="0" dirty="0"/>
              <a:t>the old one and updates what needed.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1304" y="1463041"/>
            <a:ext cx="6848475" cy="3667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825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5">
            <a:extLst>
              <a:ext uri="{FF2B5EF4-FFF2-40B4-BE49-F238E27FC236}">
                <a16:creationId xmlns:a16="http://schemas.microsoft.com/office/drawing/2014/main" id="{F9FCF3C5-8FD2-45E0-815D-4D227E6AD3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41594" y="0"/>
            <a:ext cx="8650406" cy="765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000" tIns="46800" rIns="90000" bIns="46800" anchor="ctr"/>
          <a:lstStyle/>
          <a:p>
            <a:pPr algn="ctr" eaLnBrk="0" hangingPunct="0">
              <a:buSzPct val="10000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4000" b="1" dirty="0">
                <a:solidFill>
                  <a:schemeClr val="bg1"/>
                </a:solidFill>
              </a:rPr>
              <a:t>Life Cycle Events</a:t>
            </a:r>
            <a:endParaRPr lang="en-US" sz="4000" dirty="0">
              <a:solidFill>
                <a:schemeClr val="bg1"/>
              </a:solidFill>
              <a:latin typeface="Times New Roman" pitchFamily="18" charset="0"/>
              <a:ea typeface="Microsoft YaHei" pitchFamily="34" charset="-122"/>
              <a:cs typeface="Times New Roman" pitchFamily="18" charset="0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 rot="10800000" flipV="1">
            <a:off x="415325" y="1193800"/>
            <a:ext cx="4539060" cy="4043218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Char char="•"/>
              <a:defRPr sz="1900" b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Char char="–"/>
              <a:defRPr sz="1900">
                <a:solidFill>
                  <a:srgbClr val="000000"/>
                </a:solidFill>
                <a:latin typeface="+mn-lt"/>
                <a:ea typeface="+mn-ea"/>
              </a:defRPr>
            </a:lvl2pPr>
            <a:lvl3pPr marL="1143000" indent="-228600" algn="l" defTabSz="457200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Char char="•"/>
              <a:defRPr sz="1900">
                <a:solidFill>
                  <a:srgbClr val="000000"/>
                </a:solidFill>
                <a:latin typeface="+mn-lt"/>
                <a:ea typeface="+mn-ea"/>
              </a:defRPr>
            </a:lvl3pPr>
            <a:lvl4pPr marL="1600200" indent="-228600" algn="l" defTabSz="457200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Char char="–"/>
              <a:defRPr sz="1900">
                <a:solidFill>
                  <a:srgbClr val="000000"/>
                </a:solidFill>
                <a:latin typeface="+mn-lt"/>
                <a:ea typeface="+mn-ea"/>
              </a:defRPr>
            </a:lvl4pPr>
            <a:lvl5pPr marL="2057400" indent="-228600" algn="l" defTabSz="457200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Char char="»"/>
              <a:defRPr sz="1900">
                <a:solidFill>
                  <a:srgbClr val="000000"/>
                </a:solidFill>
                <a:latin typeface="+mn-lt"/>
                <a:ea typeface="+mn-ea"/>
              </a:defRPr>
            </a:lvl5pPr>
            <a:lvl6pPr marL="2514600" indent="-228600" algn="l" defTabSz="457200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1900">
                <a:solidFill>
                  <a:srgbClr val="000000"/>
                </a:solidFill>
                <a:latin typeface="+mn-lt"/>
                <a:ea typeface="+mn-ea"/>
              </a:defRPr>
            </a:lvl6pPr>
            <a:lvl7pPr marL="2971800" indent="-228600" algn="l" defTabSz="457200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1900">
                <a:solidFill>
                  <a:srgbClr val="000000"/>
                </a:solidFill>
                <a:latin typeface="+mn-lt"/>
                <a:ea typeface="+mn-ea"/>
              </a:defRPr>
            </a:lvl7pPr>
            <a:lvl8pPr marL="3429000" indent="-228600" algn="l" defTabSz="457200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1900">
                <a:solidFill>
                  <a:srgbClr val="000000"/>
                </a:solidFill>
                <a:latin typeface="+mn-lt"/>
                <a:ea typeface="+mn-ea"/>
              </a:defRPr>
            </a:lvl8pPr>
            <a:lvl9pPr marL="3886200" indent="-228600" algn="l" defTabSz="457200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1900">
                <a:solidFill>
                  <a:srgbClr val="000000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en-US" b="0" dirty="0"/>
              <a:t>The process where all stages </a:t>
            </a:r>
            <a:r>
              <a:rPr lang="en-US" b="0" dirty="0" smtClean="0"/>
              <a:t>that React </a:t>
            </a:r>
            <a:r>
              <a:rPr lang="en-US" b="0" dirty="0"/>
              <a:t>component goes </a:t>
            </a:r>
            <a:r>
              <a:rPr lang="en-US" b="0" dirty="0" smtClean="0"/>
              <a:t>through are </a:t>
            </a:r>
            <a:r>
              <a:rPr lang="en-US" b="0" dirty="0"/>
              <a:t>involved is called </a:t>
            </a:r>
            <a:r>
              <a:rPr lang="en-US" b="0" dirty="0" smtClean="0"/>
              <a:t>the </a:t>
            </a:r>
            <a:r>
              <a:rPr lang="en-US" dirty="0" smtClean="0"/>
              <a:t>component’s </a:t>
            </a:r>
            <a:r>
              <a:rPr lang="en-US" dirty="0"/>
              <a:t>lifecycle</a:t>
            </a:r>
            <a:r>
              <a:rPr lang="en-US" b="0" dirty="0" smtClean="0"/>
              <a:t>.</a:t>
            </a:r>
          </a:p>
          <a:p>
            <a:pPr marL="0" indent="0">
              <a:buNone/>
            </a:pPr>
            <a:endParaRPr lang="en-US" b="0" dirty="0"/>
          </a:p>
          <a:p>
            <a:pPr marL="0" indent="0">
              <a:buNone/>
            </a:pPr>
            <a:r>
              <a:rPr lang="en-US" b="0" dirty="0"/>
              <a:t>React provides several methods</a:t>
            </a:r>
          </a:p>
          <a:p>
            <a:pPr marL="0" indent="0">
              <a:buNone/>
            </a:pPr>
            <a:r>
              <a:rPr lang="en-US" b="0" dirty="0"/>
              <a:t>that notify us when certain stage</a:t>
            </a:r>
          </a:p>
          <a:p>
            <a:pPr marL="0" indent="0">
              <a:buNone/>
            </a:pPr>
            <a:r>
              <a:rPr lang="en-US" b="0" dirty="0"/>
              <a:t>of this process occurs. </a:t>
            </a:r>
            <a:r>
              <a:rPr lang="en-US" b="0" dirty="0" smtClean="0"/>
              <a:t>These methods </a:t>
            </a:r>
            <a:r>
              <a:rPr lang="en-US" b="0" dirty="0"/>
              <a:t>are called </a:t>
            </a:r>
            <a:r>
              <a:rPr lang="en-US" b="0" dirty="0" smtClean="0"/>
              <a:t>the </a:t>
            </a:r>
            <a:r>
              <a:rPr lang="en-US" dirty="0" smtClean="0"/>
              <a:t>component’s </a:t>
            </a:r>
            <a:r>
              <a:rPr lang="en-US" dirty="0"/>
              <a:t>lifecycle methods</a:t>
            </a:r>
            <a:r>
              <a:rPr lang="en-US" b="0" dirty="0"/>
              <a:t>.</a:t>
            </a:r>
          </a:p>
        </p:txBody>
      </p:sp>
      <p:pic>
        <p:nvPicPr>
          <p:cNvPr id="1026" name="Picture 2" descr="https://cdn-images-1.medium.com/max/2000/1*sn-ftowp0_VVRbeUAFECM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4589" y="1193799"/>
            <a:ext cx="7327411" cy="4043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2287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5">
            <a:extLst>
              <a:ext uri="{FF2B5EF4-FFF2-40B4-BE49-F238E27FC236}">
                <a16:creationId xmlns:a16="http://schemas.microsoft.com/office/drawing/2014/main" id="{F9FCF3C5-8FD2-45E0-815D-4D227E6AD3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41594" y="0"/>
            <a:ext cx="8650406" cy="765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000" tIns="46800" rIns="90000" bIns="46800" anchor="ctr"/>
          <a:lstStyle/>
          <a:p>
            <a:pPr algn="ctr" eaLnBrk="0" hangingPunct="0">
              <a:buSzPct val="10000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4000" b="1" dirty="0" err="1">
                <a:solidFill>
                  <a:schemeClr val="bg1"/>
                </a:solidFill>
              </a:rPr>
              <a:t>Redux</a:t>
            </a:r>
            <a:endParaRPr lang="en-US" sz="4000" dirty="0">
              <a:solidFill>
                <a:schemeClr val="bg1"/>
              </a:solidFill>
              <a:latin typeface="Times New Roman" pitchFamily="18" charset="0"/>
              <a:ea typeface="Microsoft YaHei" pitchFamily="34" charset="-122"/>
              <a:cs typeface="Times New Roman" pitchFamily="18" charset="0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 rot="10800000" flipV="1">
            <a:off x="415325" y="1193800"/>
            <a:ext cx="11555002" cy="551873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Char char="•"/>
              <a:defRPr sz="1900" b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Char char="–"/>
              <a:defRPr sz="1900">
                <a:solidFill>
                  <a:srgbClr val="000000"/>
                </a:solidFill>
                <a:latin typeface="+mn-lt"/>
                <a:ea typeface="+mn-ea"/>
              </a:defRPr>
            </a:lvl2pPr>
            <a:lvl3pPr marL="1143000" indent="-228600" algn="l" defTabSz="457200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Char char="•"/>
              <a:defRPr sz="1900">
                <a:solidFill>
                  <a:srgbClr val="000000"/>
                </a:solidFill>
                <a:latin typeface="+mn-lt"/>
                <a:ea typeface="+mn-ea"/>
              </a:defRPr>
            </a:lvl3pPr>
            <a:lvl4pPr marL="1600200" indent="-228600" algn="l" defTabSz="457200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Char char="–"/>
              <a:defRPr sz="1900">
                <a:solidFill>
                  <a:srgbClr val="000000"/>
                </a:solidFill>
                <a:latin typeface="+mn-lt"/>
                <a:ea typeface="+mn-ea"/>
              </a:defRPr>
            </a:lvl4pPr>
            <a:lvl5pPr marL="2057400" indent="-228600" algn="l" defTabSz="457200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Char char="»"/>
              <a:defRPr sz="1900">
                <a:solidFill>
                  <a:srgbClr val="000000"/>
                </a:solidFill>
                <a:latin typeface="+mn-lt"/>
                <a:ea typeface="+mn-ea"/>
              </a:defRPr>
            </a:lvl5pPr>
            <a:lvl6pPr marL="2514600" indent="-228600" algn="l" defTabSz="457200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1900">
                <a:solidFill>
                  <a:srgbClr val="000000"/>
                </a:solidFill>
                <a:latin typeface="+mn-lt"/>
                <a:ea typeface="+mn-ea"/>
              </a:defRPr>
            </a:lvl6pPr>
            <a:lvl7pPr marL="2971800" indent="-228600" algn="l" defTabSz="457200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1900">
                <a:solidFill>
                  <a:srgbClr val="000000"/>
                </a:solidFill>
                <a:latin typeface="+mn-lt"/>
                <a:ea typeface="+mn-ea"/>
              </a:defRPr>
            </a:lvl7pPr>
            <a:lvl8pPr marL="3429000" indent="-228600" algn="l" defTabSz="457200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1900">
                <a:solidFill>
                  <a:srgbClr val="000000"/>
                </a:solidFill>
                <a:latin typeface="+mn-lt"/>
                <a:ea typeface="+mn-ea"/>
              </a:defRPr>
            </a:lvl8pPr>
            <a:lvl9pPr marL="3886200" indent="-228600" algn="l" defTabSz="457200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1900">
                <a:solidFill>
                  <a:srgbClr val="000000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en-US" b="0" dirty="0"/>
              <a:t>A tool for managing both data-state and UI-state in JavaScript </a:t>
            </a:r>
            <a:r>
              <a:rPr lang="en-US" b="0" dirty="0" smtClean="0"/>
              <a:t>applications.</a:t>
            </a:r>
            <a:endParaRPr lang="en-US" b="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325" y="1808995"/>
            <a:ext cx="10366230" cy="493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332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5">
            <a:extLst>
              <a:ext uri="{FF2B5EF4-FFF2-40B4-BE49-F238E27FC236}">
                <a16:creationId xmlns:a16="http://schemas.microsoft.com/office/drawing/2014/main" id="{F9FCF3C5-8FD2-45E0-815D-4D227E6AD3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41594" y="0"/>
            <a:ext cx="8650406" cy="765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000" tIns="46800" rIns="90000" bIns="46800" anchor="ctr"/>
          <a:lstStyle/>
          <a:p>
            <a:pPr algn="ctr" eaLnBrk="0" hangingPunct="0">
              <a:buSzPct val="10000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4000" b="1" dirty="0">
                <a:solidFill>
                  <a:schemeClr val="bg1"/>
                </a:solidFill>
              </a:rPr>
              <a:t>Why </a:t>
            </a:r>
            <a:r>
              <a:rPr lang="en-US" sz="4000" b="1" dirty="0" err="1">
                <a:solidFill>
                  <a:schemeClr val="bg1"/>
                </a:solidFill>
              </a:rPr>
              <a:t>Redux</a:t>
            </a:r>
            <a:r>
              <a:rPr lang="en-US" sz="4000" b="1" dirty="0">
                <a:solidFill>
                  <a:schemeClr val="bg1"/>
                </a:solidFill>
              </a:rPr>
              <a:t>?</a:t>
            </a:r>
            <a:endParaRPr lang="en-US" sz="4000" dirty="0">
              <a:solidFill>
                <a:schemeClr val="bg1"/>
              </a:solidFill>
              <a:latin typeface="Times New Roman" pitchFamily="18" charset="0"/>
              <a:ea typeface="Microsoft YaHei" pitchFamily="34" charset="-122"/>
              <a:cs typeface="Times New Roman" pitchFamily="18" charset="0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 rot="10800000" flipV="1">
            <a:off x="465508" y="1251165"/>
            <a:ext cx="4472249" cy="4659184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Char char="•"/>
              <a:defRPr sz="1900" b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Char char="–"/>
              <a:defRPr sz="1900">
                <a:solidFill>
                  <a:srgbClr val="000000"/>
                </a:solidFill>
                <a:latin typeface="+mn-lt"/>
                <a:ea typeface="+mn-ea"/>
              </a:defRPr>
            </a:lvl2pPr>
            <a:lvl3pPr marL="1143000" indent="-228600" algn="l" defTabSz="457200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Char char="•"/>
              <a:defRPr sz="1900">
                <a:solidFill>
                  <a:srgbClr val="000000"/>
                </a:solidFill>
                <a:latin typeface="+mn-lt"/>
                <a:ea typeface="+mn-ea"/>
              </a:defRPr>
            </a:lvl3pPr>
            <a:lvl4pPr marL="1600200" indent="-228600" algn="l" defTabSz="457200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Char char="–"/>
              <a:defRPr sz="1900">
                <a:solidFill>
                  <a:srgbClr val="000000"/>
                </a:solidFill>
                <a:latin typeface="+mn-lt"/>
                <a:ea typeface="+mn-ea"/>
              </a:defRPr>
            </a:lvl4pPr>
            <a:lvl5pPr marL="2057400" indent="-228600" algn="l" defTabSz="457200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Char char="»"/>
              <a:defRPr sz="1900">
                <a:solidFill>
                  <a:srgbClr val="000000"/>
                </a:solidFill>
                <a:latin typeface="+mn-lt"/>
                <a:ea typeface="+mn-ea"/>
              </a:defRPr>
            </a:lvl5pPr>
            <a:lvl6pPr marL="2514600" indent="-228600" algn="l" defTabSz="457200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1900">
                <a:solidFill>
                  <a:srgbClr val="000000"/>
                </a:solidFill>
                <a:latin typeface="+mn-lt"/>
                <a:ea typeface="+mn-ea"/>
              </a:defRPr>
            </a:lvl6pPr>
            <a:lvl7pPr marL="2971800" indent="-228600" algn="l" defTabSz="457200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1900">
                <a:solidFill>
                  <a:srgbClr val="000000"/>
                </a:solidFill>
                <a:latin typeface="+mn-lt"/>
                <a:ea typeface="+mn-ea"/>
              </a:defRPr>
            </a:lvl7pPr>
            <a:lvl8pPr marL="3429000" indent="-228600" algn="l" defTabSz="457200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1900">
                <a:solidFill>
                  <a:srgbClr val="000000"/>
                </a:solidFill>
                <a:latin typeface="+mn-lt"/>
                <a:ea typeface="+mn-ea"/>
              </a:defRPr>
            </a:lvl8pPr>
            <a:lvl9pPr marL="3886200" indent="-228600" algn="l" defTabSz="457200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1900">
                <a:solidFill>
                  <a:srgbClr val="000000"/>
                </a:solidFill>
                <a:latin typeface="+mn-lt"/>
                <a:ea typeface="+mn-ea"/>
              </a:defRPr>
            </a:lvl9pPr>
          </a:lstStyle>
          <a:p>
            <a:r>
              <a:rPr lang="en-US" b="0" dirty="0"/>
              <a:t>Our code must manage more </a:t>
            </a:r>
            <a:r>
              <a:rPr lang="en-US" b="0" dirty="0" smtClean="0"/>
              <a:t>state than </a:t>
            </a:r>
            <a:r>
              <a:rPr lang="en-US" b="0" dirty="0"/>
              <a:t>ever before</a:t>
            </a:r>
            <a:r>
              <a:rPr lang="en-US" b="0" dirty="0" smtClean="0"/>
              <a:t>.</a:t>
            </a:r>
          </a:p>
          <a:p>
            <a:endParaRPr lang="en-US" b="0" dirty="0" smtClean="0"/>
          </a:p>
          <a:p>
            <a:r>
              <a:rPr lang="en-US" b="0" dirty="0"/>
              <a:t>New requirements </a:t>
            </a:r>
            <a:r>
              <a:rPr lang="en-US" b="0" dirty="0" smtClean="0"/>
              <a:t>becoming common </a:t>
            </a:r>
            <a:r>
              <a:rPr lang="en-US" b="0" dirty="0"/>
              <a:t>in front-end </a:t>
            </a:r>
            <a:r>
              <a:rPr lang="en-US" b="0" dirty="0" smtClean="0"/>
              <a:t>product development.</a:t>
            </a:r>
          </a:p>
          <a:p>
            <a:endParaRPr lang="en-US" b="0" dirty="0" smtClean="0"/>
          </a:p>
          <a:p>
            <a:r>
              <a:rPr lang="en-US" b="0" dirty="0" err="1"/>
              <a:t>Redux</a:t>
            </a:r>
            <a:r>
              <a:rPr lang="en-US" b="0" dirty="0"/>
              <a:t> attempts to make </a:t>
            </a:r>
            <a:r>
              <a:rPr lang="en-US" b="0" dirty="0" smtClean="0"/>
              <a:t>state mutations </a:t>
            </a:r>
            <a:r>
              <a:rPr lang="en-US" b="0" dirty="0"/>
              <a:t>predictable by </a:t>
            </a:r>
            <a:r>
              <a:rPr lang="en-US" b="0" dirty="0" smtClean="0"/>
              <a:t>imposing certain restrictions </a:t>
            </a:r>
            <a:r>
              <a:rPr lang="en-US" b="0" dirty="0"/>
              <a:t>on how and </a:t>
            </a:r>
            <a:r>
              <a:rPr lang="en-US" b="0" dirty="0" smtClean="0"/>
              <a:t>when updates </a:t>
            </a:r>
            <a:r>
              <a:rPr lang="en-US" b="0" dirty="0"/>
              <a:t>can happen.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7760" y="1251165"/>
            <a:ext cx="7254240" cy="4529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641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5">
            <a:extLst>
              <a:ext uri="{FF2B5EF4-FFF2-40B4-BE49-F238E27FC236}">
                <a16:creationId xmlns:a16="http://schemas.microsoft.com/office/drawing/2014/main" id="{F9FCF3C5-8FD2-45E0-815D-4D227E6AD3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41594" y="0"/>
            <a:ext cx="8650406" cy="765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000" tIns="46800" rIns="90000" bIns="46800" anchor="ctr"/>
          <a:lstStyle/>
          <a:p>
            <a:pPr algn="ctr" eaLnBrk="0" hangingPunct="0">
              <a:buSzPct val="10000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4000" b="1" dirty="0">
                <a:solidFill>
                  <a:schemeClr val="bg1"/>
                </a:solidFill>
              </a:rPr>
              <a:t>Three Principles</a:t>
            </a:r>
            <a:endParaRPr lang="en-US" sz="4000" dirty="0">
              <a:solidFill>
                <a:schemeClr val="bg1"/>
              </a:solidFill>
              <a:latin typeface="Times New Roman" pitchFamily="18" charset="0"/>
              <a:ea typeface="Microsoft YaHei" pitchFamily="34" charset="-122"/>
              <a:cs typeface="Times New Roman" pitchFamily="18" charset="0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 rot="10800000" flipV="1">
            <a:off x="465513" y="1276928"/>
            <a:ext cx="4939610" cy="4043218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Char char="•"/>
              <a:defRPr sz="1900" b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Char char="–"/>
              <a:defRPr sz="1900">
                <a:solidFill>
                  <a:srgbClr val="000000"/>
                </a:solidFill>
                <a:latin typeface="+mn-lt"/>
                <a:ea typeface="+mn-ea"/>
              </a:defRPr>
            </a:lvl2pPr>
            <a:lvl3pPr marL="1143000" indent="-228600" algn="l" defTabSz="457200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Char char="•"/>
              <a:defRPr sz="1900">
                <a:solidFill>
                  <a:srgbClr val="000000"/>
                </a:solidFill>
                <a:latin typeface="+mn-lt"/>
                <a:ea typeface="+mn-ea"/>
              </a:defRPr>
            </a:lvl3pPr>
            <a:lvl4pPr marL="1600200" indent="-228600" algn="l" defTabSz="457200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Char char="–"/>
              <a:defRPr sz="1900">
                <a:solidFill>
                  <a:srgbClr val="000000"/>
                </a:solidFill>
                <a:latin typeface="+mn-lt"/>
                <a:ea typeface="+mn-ea"/>
              </a:defRPr>
            </a:lvl4pPr>
            <a:lvl5pPr marL="2057400" indent="-228600" algn="l" defTabSz="457200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Char char="»"/>
              <a:defRPr sz="1900">
                <a:solidFill>
                  <a:srgbClr val="000000"/>
                </a:solidFill>
                <a:latin typeface="+mn-lt"/>
                <a:ea typeface="+mn-ea"/>
              </a:defRPr>
            </a:lvl5pPr>
            <a:lvl6pPr marL="2514600" indent="-228600" algn="l" defTabSz="457200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1900">
                <a:solidFill>
                  <a:srgbClr val="000000"/>
                </a:solidFill>
                <a:latin typeface="+mn-lt"/>
                <a:ea typeface="+mn-ea"/>
              </a:defRPr>
            </a:lvl6pPr>
            <a:lvl7pPr marL="2971800" indent="-228600" algn="l" defTabSz="457200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1900">
                <a:solidFill>
                  <a:srgbClr val="000000"/>
                </a:solidFill>
                <a:latin typeface="+mn-lt"/>
                <a:ea typeface="+mn-ea"/>
              </a:defRPr>
            </a:lvl7pPr>
            <a:lvl8pPr marL="3429000" indent="-228600" algn="l" defTabSz="457200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1900">
                <a:solidFill>
                  <a:srgbClr val="000000"/>
                </a:solidFill>
                <a:latin typeface="+mn-lt"/>
                <a:ea typeface="+mn-ea"/>
              </a:defRPr>
            </a:lvl8pPr>
            <a:lvl9pPr marL="3886200" indent="-228600" algn="l" defTabSz="457200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1900">
                <a:solidFill>
                  <a:srgbClr val="000000"/>
                </a:solidFill>
                <a:latin typeface="+mn-lt"/>
                <a:ea typeface="+mn-ea"/>
              </a:defRPr>
            </a:lvl9pPr>
          </a:lstStyle>
          <a:p>
            <a:r>
              <a:rPr lang="en-US" b="0" dirty="0"/>
              <a:t>Single source of truth</a:t>
            </a:r>
            <a:r>
              <a:rPr lang="en-US" b="0" dirty="0" smtClean="0"/>
              <a:t>.</a:t>
            </a:r>
          </a:p>
          <a:p>
            <a:endParaRPr lang="en-US" b="0" dirty="0" smtClean="0"/>
          </a:p>
          <a:p>
            <a:r>
              <a:rPr lang="en-US" b="0" dirty="0"/>
              <a:t>State is read-only</a:t>
            </a:r>
            <a:r>
              <a:rPr lang="en-US" b="0" dirty="0" smtClean="0"/>
              <a:t>.</a:t>
            </a:r>
          </a:p>
          <a:p>
            <a:endParaRPr lang="en-US" b="0" dirty="0" smtClean="0"/>
          </a:p>
          <a:p>
            <a:r>
              <a:rPr lang="en-US" b="0" dirty="0"/>
              <a:t>Changes are made with </a:t>
            </a:r>
            <a:r>
              <a:rPr lang="en-US" b="0" dirty="0" smtClean="0"/>
              <a:t>pure functions.</a:t>
            </a:r>
            <a:endParaRPr lang="en-US" b="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5123" y="1276928"/>
            <a:ext cx="6786877" cy="4371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57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5">
            <a:extLst>
              <a:ext uri="{FF2B5EF4-FFF2-40B4-BE49-F238E27FC236}">
                <a16:creationId xmlns:a16="http://schemas.microsoft.com/office/drawing/2014/main" id="{F9FCF3C5-8FD2-45E0-815D-4D227E6AD3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41594" y="0"/>
            <a:ext cx="8650406" cy="765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000" tIns="46800" rIns="90000" bIns="46800" anchor="ctr"/>
          <a:lstStyle/>
          <a:p>
            <a:pPr algn="ctr" eaLnBrk="0" hangingPunct="0">
              <a:buSzPct val="10000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4000" b="1" dirty="0">
                <a:solidFill>
                  <a:schemeClr val="bg1"/>
                </a:solidFill>
              </a:rPr>
              <a:t>Single source truth</a:t>
            </a:r>
            <a:endParaRPr lang="en-US" sz="4000" dirty="0">
              <a:solidFill>
                <a:schemeClr val="bg1"/>
              </a:solidFill>
              <a:latin typeface="Times New Roman" pitchFamily="18" charset="0"/>
              <a:ea typeface="Microsoft YaHei" pitchFamily="34" charset="-122"/>
              <a:cs typeface="Times New Roman" pitchFamily="18" charset="0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 rot="10800000" flipV="1">
            <a:off x="133000" y="914401"/>
            <a:ext cx="7648577" cy="806334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Char char="•"/>
              <a:defRPr sz="1900" b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Char char="–"/>
              <a:defRPr sz="1900">
                <a:solidFill>
                  <a:srgbClr val="000000"/>
                </a:solidFill>
                <a:latin typeface="+mn-lt"/>
                <a:ea typeface="+mn-ea"/>
              </a:defRPr>
            </a:lvl2pPr>
            <a:lvl3pPr marL="1143000" indent="-228600" algn="l" defTabSz="457200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Char char="•"/>
              <a:defRPr sz="1900">
                <a:solidFill>
                  <a:srgbClr val="000000"/>
                </a:solidFill>
                <a:latin typeface="+mn-lt"/>
                <a:ea typeface="+mn-ea"/>
              </a:defRPr>
            </a:lvl3pPr>
            <a:lvl4pPr marL="1600200" indent="-228600" algn="l" defTabSz="457200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Char char="–"/>
              <a:defRPr sz="1900">
                <a:solidFill>
                  <a:srgbClr val="000000"/>
                </a:solidFill>
                <a:latin typeface="+mn-lt"/>
                <a:ea typeface="+mn-ea"/>
              </a:defRPr>
            </a:lvl4pPr>
            <a:lvl5pPr marL="2057400" indent="-228600" algn="l" defTabSz="457200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Char char="»"/>
              <a:defRPr sz="1900">
                <a:solidFill>
                  <a:srgbClr val="000000"/>
                </a:solidFill>
                <a:latin typeface="+mn-lt"/>
                <a:ea typeface="+mn-ea"/>
              </a:defRPr>
            </a:lvl5pPr>
            <a:lvl6pPr marL="2514600" indent="-228600" algn="l" defTabSz="457200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1900">
                <a:solidFill>
                  <a:srgbClr val="000000"/>
                </a:solidFill>
                <a:latin typeface="+mn-lt"/>
                <a:ea typeface="+mn-ea"/>
              </a:defRPr>
            </a:lvl6pPr>
            <a:lvl7pPr marL="2971800" indent="-228600" algn="l" defTabSz="457200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1900">
                <a:solidFill>
                  <a:srgbClr val="000000"/>
                </a:solidFill>
                <a:latin typeface="+mn-lt"/>
                <a:ea typeface="+mn-ea"/>
              </a:defRPr>
            </a:lvl7pPr>
            <a:lvl8pPr marL="3429000" indent="-228600" algn="l" defTabSz="457200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1900">
                <a:solidFill>
                  <a:srgbClr val="000000"/>
                </a:solidFill>
                <a:latin typeface="+mn-lt"/>
                <a:ea typeface="+mn-ea"/>
              </a:defRPr>
            </a:lvl8pPr>
            <a:lvl9pPr marL="3886200" indent="-228600" algn="l" defTabSz="457200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1900">
                <a:solidFill>
                  <a:srgbClr val="000000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en-US" b="0" dirty="0"/>
              <a:t>The </a:t>
            </a:r>
            <a:r>
              <a:rPr lang="en-US" dirty="0"/>
              <a:t>state </a:t>
            </a:r>
            <a:r>
              <a:rPr lang="en-US" b="0" dirty="0"/>
              <a:t>of your </a:t>
            </a:r>
            <a:r>
              <a:rPr lang="en-US" b="0" dirty="0" smtClean="0"/>
              <a:t>whole application </a:t>
            </a:r>
            <a:r>
              <a:rPr lang="en-US" b="0" dirty="0"/>
              <a:t>is stored in </a:t>
            </a:r>
            <a:r>
              <a:rPr lang="en-US" b="0" dirty="0" smtClean="0"/>
              <a:t>an object </a:t>
            </a:r>
            <a:r>
              <a:rPr lang="en-US" b="0" dirty="0"/>
              <a:t>tree within a single </a:t>
            </a:r>
            <a:r>
              <a:rPr lang="en-US" dirty="0"/>
              <a:t>store</a:t>
            </a:r>
            <a:r>
              <a:rPr lang="en-US" b="0" dirty="0"/>
              <a:t>, typically a </a:t>
            </a:r>
            <a:r>
              <a:rPr lang="en-US" b="0" dirty="0" smtClean="0"/>
              <a:t>deeply nested </a:t>
            </a:r>
            <a:r>
              <a:rPr lang="en-US" b="0" dirty="0"/>
              <a:t>object for a real application.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002" y="1869961"/>
            <a:ext cx="7648575" cy="48672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3768" y="1869961"/>
            <a:ext cx="3971925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712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973143" y="3244334"/>
            <a:ext cx="42457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hangingPunct="0">
              <a:buSzPct val="10000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b="1">
                <a:solidFill>
                  <a:srgbClr val="FFFFFF"/>
                </a:solidFill>
                <a:latin typeface="Times New Roman" pitchFamily="18" charset="0"/>
                <a:ea typeface="Microsoft YaHei" pitchFamily="34" charset="-122"/>
                <a:cs typeface="Times New Roman" pitchFamily="18" charset="0"/>
              </a:rPr>
              <a:t>1. PROPOSED WORKING PRINCIPLE</a:t>
            </a:r>
            <a:endParaRPr lang="en-US" dirty="0">
              <a:solidFill>
                <a:srgbClr val="FFFFFF"/>
              </a:solidFill>
              <a:latin typeface="Times New Roman" pitchFamily="18" charset="0"/>
              <a:ea typeface="Microsoft YaHei" pitchFamily="34" charset="-122"/>
              <a:cs typeface="Times New Roman" pitchFamily="18" charset="0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830263" y="1600198"/>
            <a:ext cx="10731500" cy="451008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Char char="•"/>
              <a:defRPr sz="1900" b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Char char="–"/>
              <a:defRPr sz="1900">
                <a:solidFill>
                  <a:srgbClr val="000000"/>
                </a:solidFill>
                <a:latin typeface="+mn-lt"/>
                <a:ea typeface="+mn-ea"/>
              </a:defRPr>
            </a:lvl2pPr>
            <a:lvl3pPr marL="1143000" indent="-228600" algn="l" defTabSz="457200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Char char="•"/>
              <a:defRPr sz="1900">
                <a:solidFill>
                  <a:srgbClr val="000000"/>
                </a:solidFill>
                <a:latin typeface="+mn-lt"/>
                <a:ea typeface="+mn-ea"/>
              </a:defRPr>
            </a:lvl3pPr>
            <a:lvl4pPr marL="1600200" indent="-228600" algn="l" defTabSz="457200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Char char="–"/>
              <a:defRPr sz="1900">
                <a:solidFill>
                  <a:srgbClr val="000000"/>
                </a:solidFill>
                <a:latin typeface="+mn-lt"/>
                <a:ea typeface="+mn-ea"/>
              </a:defRPr>
            </a:lvl4pPr>
            <a:lvl5pPr marL="2057400" indent="-228600" algn="l" defTabSz="457200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Char char="»"/>
              <a:defRPr sz="1900">
                <a:solidFill>
                  <a:srgbClr val="000000"/>
                </a:solidFill>
                <a:latin typeface="+mn-lt"/>
                <a:ea typeface="+mn-ea"/>
              </a:defRPr>
            </a:lvl5pPr>
            <a:lvl6pPr marL="2514600" indent="-228600" algn="l" defTabSz="457200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1900">
                <a:solidFill>
                  <a:srgbClr val="000000"/>
                </a:solidFill>
                <a:latin typeface="+mn-lt"/>
                <a:ea typeface="+mn-ea"/>
              </a:defRPr>
            </a:lvl6pPr>
            <a:lvl7pPr marL="2971800" indent="-228600" algn="l" defTabSz="457200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1900">
                <a:solidFill>
                  <a:srgbClr val="000000"/>
                </a:solidFill>
                <a:latin typeface="+mn-lt"/>
                <a:ea typeface="+mn-ea"/>
              </a:defRPr>
            </a:lvl7pPr>
            <a:lvl8pPr marL="3429000" indent="-228600" algn="l" defTabSz="457200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1900">
                <a:solidFill>
                  <a:srgbClr val="000000"/>
                </a:solidFill>
                <a:latin typeface="+mn-lt"/>
                <a:ea typeface="+mn-ea"/>
              </a:defRPr>
            </a:lvl8pPr>
            <a:lvl9pPr marL="3886200" indent="-228600" algn="l" defTabSz="457200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1900">
                <a:solidFill>
                  <a:srgbClr val="000000"/>
                </a:solidFill>
                <a:latin typeface="+mn-lt"/>
                <a:ea typeface="+mn-ea"/>
              </a:defRPr>
            </a:lvl9pPr>
          </a:lstStyle>
          <a:p>
            <a:pPr algn="just"/>
            <a:endParaRPr lang="en-US" sz="2800" b="0" kern="0">
              <a:solidFill>
                <a:srgbClr val="0070C0"/>
              </a:solidFill>
            </a:endParaRPr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3541594" y="0"/>
            <a:ext cx="8650406" cy="765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000" tIns="46800" rIns="90000" bIns="46800" anchor="ctr"/>
          <a:lstStyle/>
          <a:p>
            <a:pPr algn="ctr" eaLnBrk="0" hangingPunct="0">
              <a:buSzPct val="10000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4000" dirty="0">
                <a:solidFill>
                  <a:schemeClr val="bg1"/>
                </a:solidFill>
              </a:rPr>
              <a:t>Content</a:t>
            </a:r>
            <a:endParaRPr lang="en-US" sz="4000" dirty="0">
              <a:solidFill>
                <a:schemeClr val="bg1"/>
              </a:solidFill>
              <a:latin typeface="Times New Roman" pitchFamily="18" charset="0"/>
              <a:ea typeface="Microsoft YaHei" pitchFamily="34" charset="-122"/>
              <a:cs typeface="Times New Roman" pitchFamily="18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148698" y="1781601"/>
            <a:ext cx="9894603" cy="4147281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Char char="•"/>
              <a:defRPr sz="1900" b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Char char="–"/>
              <a:defRPr sz="1900">
                <a:solidFill>
                  <a:srgbClr val="000000"/>
                </a:solidFill>
                <a:latin typeface="+mn-lt"/>
                <a:ea typeface="+mn-ea"/>
              </a:defRPr>
            </a:lvl2pPr>
            <a:lvl3pPr marL="1143000" indent="-228600" algn="l" defTabSz="457200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Char char="•"/>
              <a:defRPr sz="1900">
                <a:solidFill>
                  <a:srgbClr val="000000"/>
                </a:solidFill>
                <a:latin typeface="+mn-lt"/>
                <a:ea typeface="+mn-ea"/>
              </a:defRPr>
            </a:lvl3pPr>
            <a:lvl4pPr marL="1600200" indent="-228600" algn="l" defTabSz="457200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Char char="–"/>
              <a:defRPr sz="1900">
                <a:solidFill>
                  <a:srgbClr val="000000"/>
                </a:solidFill>
                <a:latin typeface="+mn-lt"/>
                <a:ea typeface="+mn-ea"/>
              </a:defRPr>
            </a:lvl4pPr>
            <a:lvl5pPr marL="2057400" indent="-228600" algn="l" defTabSz="457200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Char char="»"/>
              <a:defRPr sz="1900">
                <a:solidFill>
                  <a:srgbClr val="000000"/>
                </a:solidFill>
                <a:latin typeface="+mn-lt"/>
                <a:ea typeface="+mn-ea"/>
              </a:defRPr>
            </a:lvl5pPr>
            <a:lvl6pPr marL="2514600" indent="-228600" algn="l" defTabSz="457200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1900">
                <a:solidFill>
                  <a:srgbClr val="000000"/>
                </a:solidFill>
                <a:latin typeface="+mn-lt"/>
                <a:ea typeface="+mn-ea"/>
              </a:defRPr>
            </a:lvl6pPr>
            <a:lvl7pPr marL="2971800" indent="-228600" algn="l" defTabSz="457200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1900">
                <a:solidFill>
                  <a:srgbClr val="000000"/>
                </a:solidFill>
                <a:latin typeface="+mn-lt"/>
                <a:ea typeface="+mn-ea"/>
              </a:defRPr>
            </a:lvl7pPr>
            <a:lvl8pPr marL="3429000" indent="-228600" algn="l" defTabSz="457200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1900">
                <a:solidFill>
                  <a:srgbClr val="000000"/>
                </a:solidFill>
                <a:latin typeface="+mn-lt"/>
                <a:ea typeface="+mn-ea"/>
              </a:defRPr>
            </a:lvl8pPr>
            <a:lvl9pPr marL="3886200" indent="-228600" algn="l" defTabSz="457200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1900">
                <a:solidFill>
                  <a:srgbClr val="000000"/>
                </a:solidFill>
                <a:latin typeface="+mn-lt"/>
                <a:ea typeface="+mn-ea"/>
              </a:defRPr>
            </a:lvl9pPr>
          </a:lstStyle>
          <a:p>
            <a:r>
              <a:rPr lang="en-US" sz="2800" b="0" dirty="0">
                <a:solidFill>
                  <a:srgbClr val="0065B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Single-page application</a:t>
            </a:r>
          </a:p>
          <a:p>
            <a:r>
              <a:rPr lang="en-US" sz="2800" b="0" dirty="0">
                <a:solidFill>
                  <a:srgbClr val="0065B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React</a:t>
            </a:r>
          </a:p>
          <a:p>
            <a:r>
              <a:rPr lang="en-US" sz="2800" b="0" dirty="0" err="1">
                <a:solidFill>
                  <a:srgbClr val="0065B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Redux</a:t>
            </a:r>
            <a:endParaRPr lang="en-US" sz="2800" b="0" dirty="0">
              <a:solidFill>
                <a:srgbClr val="0065B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b="0" dirty="0">
                <a:solidFill>
                  <a:srgbClr val="0065B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React </a:t>
            </a:r>
            <a:r>
              <a:rPr lang="en-US" sz="2800" b="0" dirty="0" err="1">
                <a:solidFill>
                  <a:srgbClr val="0065B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Redux</a:t>
            </a:r>
            <a:endParaRPr lang="en-US" sz="2800" b="0" kern="0" dirty="0">
              <a:solidFill>
                <a:srgbClr val="0065B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099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5">
            <a:extLst>
              <a:ext uri="{FF2B5EF4-FFF2-40B4-BE49-F238E27FC236}">
                <a16:creationId xmlns:a16="http://schemas.microsoft.com/office/drawing/2014/main" id="{F9FCF3C5-8FD2-45E0-815D-4D227E6AD3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41594" y="0"/>
            <a:ext cx="8650406" cy="765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000" tIns="46800" rIns="90000" bIns="46800" anchor="ctr"/>
          <a:lstStyle/>
          <a:p>
            <a:pPr algn="ctr" eaLnBrk="0" hangingPunct="0">
              <a:buSzPct val="10000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4000" b="1" dirty="0">
                <a:solidFill>
                  <a:schemeClr val="bg1"/>
                </a:solidFill>
              </a:rPr>
              <a:t>State is read-only</a:t>
            </a:r>
            <a:endParaRPr lang="en-US" sz="4000" dirty="0">
              <a:solidFill>
                <a:schemeClr val="bg1"/>
              </a:solidFill>
              <a:latin typeface="Times New Roman" pitchFamily="18" charset="0"/>
              <a:ea typeface="Microsoft YaHei" pitchFamily="34" charset="-122"/>
              <a:cs typeface="Times New Roman" pitchFamily="18" charset="0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 rot="10800000" flipV="1">
            <a:off x="141313" y="1325159"/>
            <a:ext cx="11180622" cy="598515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Char char="•"/>
              <a:defRPr sz="1900" b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Char char="–"/>
              <a:defRPr sz="1900">
                <a:solidFill>
                  <a:srgbClr val="000000"/>
                </a:solidFill>
                <a:latin typeface="+mn-lt"/>
                <a:ea typeface="+mn-ea"/>
              </a:defRPr>
            </a:lvl2pPr>
            <a:lvl3pPr marL="1143000" indent="-228600" algn="l" defTabSz="457200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Char char="•"/>
              <a:defRPr sz="1900">
                <a:solidFill>
                  <a:srgbClr val="000000"/>
                </a:solidFill>
                <a:latin typeface="+mn-lt"/>
                <a:ea typeface="+mn-ea"/>
              </a:defRPr>
            </a:lvl3pPr>
            <a:lvl4pPr marL="1600200" indent="-228600" algn="l" defTabSz="457200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Char char="–"/>
              <a:defRPr sz="1900">
                <a:solidFill>
                  <a:srgbClr val="000000"/>
                </a:solidFill>
                <a:latin typeface="+mn-lt"/>
                <a:ea typeface="+mn-ea"/>
              </a:defRPr>
            </a:lvl4pPr>
            <a:lvl5pPr marL="2057400" indent="-228600" algn="l" defTabSz="457200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Char char="»"/>
              <a:defRPr sz="1900">
                <a:solidFill>
                  <a:srgbClr val="000000"/>
                </a:solidFill>
                <a:latin typeface="+mn-lt"/>
                <a:ea typeface="+mn-ea"/>
              </a:defRPr>
            </a:lvl5pPr>
            <a:lvl6pPr marL="2514600" indent="-228600" algn="l" defTabSz="457200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1900">
                <a:solidFill>
                  <a:srgbClr val="000000"/>
                </a:solidFill>
                <a:latin typeface="+mn-lt"/>
                <a:ea typeface="+mn-ea"/>
              </a:defRPr>
            </a:lvl6pPr>
            <a:lvl7pPr marL="2971800" indent="-228600" algn="l" defTabSz="457200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1900">
                <a:solidFill>
                  <a:srgbClr val="000000"/>
                </a:solidFill>
                <a:latin typeface="+mn-lt"/>
                <a:ea typeface="+mn-ea"/>
              </a:defRPr>
            </a:lvl7pPr>
            <a:lvl8pPr marL="3429000" indent="-228600" algn="l" defTabSz="457200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1900">
                <a:solidFill>
                  <a:srgbClr val="000000"/>
                </a:solidFill>
                <a:latin typeface="+mn-lt"/>
                <a:ea typeface="+mn-ea"/>
              </a:defRPr>
            </a:lvl8pPr>
            <a:lvl9pPr marL="3886200" indent="-228600" algn="l" defTabSz="457200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1900">
                <a:solidFill>
                  <a:srgbClr val="000000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en-US" b="0" dirty="0"/>
              <a:t>The only way to change the state is to emit an </a:t>
            </a:r>
            <a:r>
              <a:rPr lang="en-US" dirty="0"/>
              <a:t>action</a:t>
            </a:r>
            <a:r>
              <a:rPr lang="en-US" b="0" dirty="0"/>
              <a:t>, an object describing </a:t>
            </a:r>
            <a:r>
              <a:rPr lang="en-US" b="0" dirty="0" smtClean="0"/>
              <a:t>what happened</a:t>
            </a:r>
            <a:r>
              <a:rPr lang="en-US" b="0" dirty="0"/>
              <a:t>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996" y="2222095"/>
            <a:ext cx="4776579" cy="178827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1575" y="2222095"/>
            <a:ext cx="7210425" cy="410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231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5">
            <a:extLst>
              <a:ext uri="{FF2B5EF4-FFF2-40B4-BE49-F238E27FC236}">
                <a16:creationId xmlns:a16="http://schemas.microsoft.com/office/drawing/2014/main" id="{F9FCF3C5-8FD2-45E0-815D-4D227E6AD3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50276" y="0"/>
            <a:ext cx="8941724" cy="765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000" tIns="46800" rIns="90000" bIns="46800" anchor="ctr"/>
          <a:lstStyle/>
          <a:p>
            <a:pPr algn="ctr" eaLnBrk="0" hangingPunct="0">
              <a:buSzPct val="10000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3600" b="1" dirty="0">
                <a:solidFill>
                  <a:schemeClr val="bg1"/>
                </a:solidFill>
              </a:rPr>
              <a:t>Changes are made with Pure Functions</a:t>
            </a:r>
            <a:endParaRPr lang="en-US" sz="3600" dirty="0">
              <a:solidFill>
                <a:schemeClr val="bg1"/>
              </a:solidFill>
              <a:latin typeface="Times New Roman" pitchFamily="18" charset="0"/>
              <a:ea typeface="Microsoft YaHei" pitchFamily="34" charset="-122"/>
              <a:cs typeface="Times New Roman" pitchFamily="18" charset="0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 rot="10800000" flipV="1">
            <a:off x="141313" y="1325159"/>
            <a:ext cx="11180622" cy="598515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Char char="•"/>
              <a:defRPr sz="1900" b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Char char="–"/>
              <a:defRPr sz="1900">
                <a:solidFill>
                  <a:srgbClr val="000000"/>
                </a:solidFill>
                <a:latin typeface="+mn-lt"/>
                <a:ea typeface="+mn-ea"/>
              </a:defRPr>
            </a:lvl2pPr>
            <a:lvl3pPr marL="1143000" indent="-228600" algn="l" defTabSz="457200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Char char="•"/>
              <a:defRPr sz="1900">
                <a:solidFill>
                  <a:srgbClr val="000000"/>
                </a:solidFill>
                <a:latin typeface="+mn-lt"/>
                <a:ea typeface="+mn-ea"/>
              </a:defRPr>
            </a:lvl3pPr>
            <a:lvl4pPr marL="1600200" indent="-228600" algn="l" defTabSz="457200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Char char="–"/>
              <a:defRPr sz="1900">
                <a:solidFill>
                  <a:srgbClr val="000000"/>
                </a:solidFill>
                <a:latin typeface="+mn-lt"/>
                <a:ea typeface="+mn-ea"/>
              </a:defRPr>
            </a:lvl4pPr>
            <a:lvl5pPr marL="2057400" indent="-228600" algn="l" defTabSz="457200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Char char="»"/>
              <a:defRPr sz="1900">
                <a:solidFill>
                  <a:srgbClr val="000000"/>
                </a:solidFill>
                <a:latin typeface="+mn-lt"/>
                <a:ea typeface="+mn-ea"/>
              </a:defRPr>
            </a:lvl5pPr>
            <a:lvl6pPr marL="2514600" indent="-228600" algn="l" defTabSz="457200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1900">
                <a:solidFill>
                  <a:srgbClr val="000000"/>
                </a:solidFill>
                <a:latin typeface="+mn-lt"/>
                <a:ea typeface="+mn-ea"/>
              </a:defRPr>
            </a:lvl6pPr>
            <a:lvl7pPr marL="2971800" indent="-228600" algn="l" defTabSz="457200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1900">
                <a:solidFill>
                  <a:srgbClr val="000000"/>
                </a:solidFill>
                <a:latin typeface="+mn-lt"/>
                <a:ea typeface="+mn-ea"/>
              </a:defRPr>
            </a:lvl7pPr>
            <a:lvl8pPr marL="3429000" indent="-228600" algn="l" defTabSz="457200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1900">
                <a:solidFill>
                  <a:srgbClr val="000000"/>
                </a:solidFill>
                <a:latin typeface="+mn-lt"/>
                <a:ea typeface="+mn-ea"/>
              </a:defRPr>
            </a:lvl8pPr>
            <a:lvl9pPr marL="3886200" indent="-228600" algn="l" defTabSz="457200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1900">
                <a:solidFill>
                  <a:srgbClr val="000000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en-US" b="0" dirty="0"/>
              <a:t>To specify how the state tree is transformed by actions, you write pure </a:t>
            </a:r>
            <a:r>
              <a:rPr lang="en-US" dirty="0"/>
              <a:t>reducers</a:t>
            </a:r>
            <a:r>
              <a:rPr lang="en-US" b="0" dirty="0"/>
              <a:t>.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 rot="10800000" flipV="1">
            <a:off x="141313" y="1923676"/>
            <a:ext cx="4239494" cy="1374572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Char char="•"/>
              <a:defRPr sz="1900" b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Char char="–"/>
              <a:defRPr sz="1900">
                <a:solidFill>
                  <a:srgbClr val="000000"/>
                </a:solidFill>
                <a:latin typeface="+mn-lt"/>
                <a:ea typeface="+mn-ea"/>
              </a:defRPr>
            </a:lvl2pPr>
            <a:lvl3pPr marL="1143000" indent="-228600" algn="l" defTabSz="457200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Char char="•"/>
              <a:defRPr sz="1900">
                <a:solidFill>
                  <a:srgbClr val="000000"/>
                </a:solidFill>
                <a:latin typeface="+mn-lt"/>
                <a:ea typeface="+mn-ea"/>
              </a:defRPr>
            </a:lvl3pPr>
            <a:lvl4pPr marL="1600200" indent="-228600" algn="l" defTabSz="457200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Char char="–"/>
              <a:defRPr sz="1900">
                <a:solidFill>
                  <a:srgbClr val="000000"/>
                </a:solidFill>
                <a:latin typeface="+mn-lt"/>
                <a:ea typeface="+mn-ea"/>
              </a:defRPr>
            </a:lvl4pPr>
            <a:lvl5pPr marL="2057400" indent="-228600" algn="l" defTabSz="457200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Char char="»"/>
              <a:defRPr sz="1900">
                <a:solidFill>
                  <a:srgbClr val="000000"/>
                </a:solidFill>
                <a:latin typeface="+mn-lt"/>
                <a:ea typeface="+mn-ea"/>
              </a:defRPr>
            </a:lvl5pPr>
            <a:lvl6pPr marL="2514600" indent="-228600" algn="l" defTabSz="457200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1900">
                <a:solidFill>
                  <a:srgbClr val="000000"/>
                </a:solidFill>
                <a:latin typeface="+mn-lt"/>
                <a:ea typeface="+mn-ea"/>
              </a:defRPr>
            </a:lvl6pPr>
            <a:lvl7pPr marL="2971800" indent="-228600" algn="l" defTabSz="457200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1900">
                <a:solidFill>
                  <a:srgbClr val="000000"/>
                </a:solidFill>
                <a:latin typeface="+mn-lt"/>
                <a:ea typeface="+mn-ea"/>
              </a:defRPr>
            </a:lvl7pPr>
            <a:lvl8pPr marL="3429000" indent="-228600" algn="l" defTabSz="457200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1900">
                <a:solidFill>
                  <a:srgbClr val="000000"/>
                </a:solidFill>
                <a:latin typeface="+mn-lt"/>
                <a:ea typeface="+mn-ea"/>
              </a:defRPr>
            </a:lvl8pPr>
            <a:lvl9pPr marL="3886200" indent="-228600" algn="l" defTabSz="457200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1900">
                <a:solidFill>
                  <a:srgbClr val="000000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en-US" b="0" dirty="0"/>
              <a:t>A reducer takes in current state as </a:t>
            </a:r>
            <a:r>
              <a:rPr lang="en-US" b="0" dirty="0" smtClean="0"/>
              <a:t>an argument </a:t>
            </a:r>
            <a:r>
              <a:rPr lang="en-US" b="0" dirty="0"/>
              <a:t>and can only modify the</a:t>
            </a:r>
          </a:p>
          <a:p>
            <a:pPr marL="0" indent="0">
              <a:buNone/>
            </a:pPr>
            <a:r>
              <a:rPr lang="en-US" b="0" dirty="0"/>
              <a:t>state by returning new state.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311" y="3298247"/>
            <a:ext cx="4572000" cy="19240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8751" y="1923675"/>
            <a:ext cx="7096125" cy="415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053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5">
            <a:extLst>
              <a:ext uri="{FF2B5EF4-FFF2-40B4-BE49-F238E27FC236}">
                <a16:creationId xmlns:a16="http://schemas.microsoft.com/office/drawing/2014/main" id="{F9FCF3C5-8FD2-45E0-815D-4D227E6AD3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50276" y="0"/>
            <a:ext cx="8941724" cy="765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000" tIns="46800" rIns="90000" bIns="46800" anchor="ctr"/>
          <a:lstStyle/>
          <a:p>
            <a:pPr algn="ctr" eaLnBrk="0" hangingPunct="0">
              <a:buSzPct val="10000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4000" b="1" dirty="0">
                <a:solidFill>
                  <a:schemeClr val="bg1"/>
                </a:solidFill>
              </a:rPr>
              <a:t>Access state from Store</a:t>
            </a:r>
            <a:endParaRPr lang="en-US" sz="4000" dirty="0">
              <a:solidFill>
                <a:schemeClr val="bg1"/>
              </a:solidFill>
              <a:latin typeface="Times New Roman" pitchFamily="18" charset="0"/>
              <a:ea typeface="Microsoft YaHei" pitchFamily="34" charset="-122"/>
              <a:cs typeface="Times New Roman" pitchFamily="18" charset="0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 rot="10800000" flipV="1">
            <a:off x="133000" y="1283596"/>
            <a:ext cx="4239494" cy="470389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Char char="•"/>
              <a:defRPr sz="1900" b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Char char="–"/>
              <a:defRPr sz="1900">
                <a:solidFill>
                  <a:srgbClr val="000000"/>
                </a:solidFill>
                <a:latin typeface="+mn-lt"/>
                <a:ea typeface="+mn-ea"/>
              </a:defRPr>
            </a:lvl2pPr>
            <a:lvl3pPr marL="1143000" indent="-228600" algn="l" defTabSz="457200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Char char="•"/>
              <a:defRPr sz="1900">
                <a:solidFill>
                  <a:srgbClr val="000000"/>
                </a:solidFill>
                <a:latin typeface="+mn-lt"/>
                <a:ea typeface="+mn-ea"/>
              </a:defRPr>
            </a:lvl3pPr>
            <a:lvl4pPr marL="1600200" indent="-228600" algn="l" defTabSz="457200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Char char="–"/>
              <a:defRPr sz="1900">
                <a:solidFill>
                  <a:srgbClr val="000000"/>
                </a:solidFill>
                <a:latin typeface="+mn-lt"/>
                <a:ea typeface="+mn-ea"/>
              </a:defRPr>
            </a:lvl4pPr>
            <a:lvl5pPr marL="2057400" indent="-228600" algn="l" defTabSz="457200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Char char="»"/>
              <a:defRPr sz="1900">
                <a:solidFill>
                  <a:srgbClr val="000000"/>
                </a:solidFill>
                <a:latin typeface="+mn-lt"/>
                <a:ea typeface="+mn-ea"/>
              </a:defRPr>
            </a:lvl5pPr>
            <a:lvl6pPr marL="2514600" indent="-228600" algn="l" defTabSz="457200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1900">
                <a:solidFill>
                  <a:srgbClr val="000000"/>
                </a:solidFill>
                <a:latin typeface="+mn-lt"/>
                <a:ea typeface="+mn-ea"/>
              </a:defRPr>
            </a:lvl6pPr>
            <a:lvl7pPr marL="2971800" indent="-228600" algn="l" defTabSz="457200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1900">
                <a:solidFill>
                  <a:srgbClr val="000000"/>
                </a:solidFill>
                <a:latin typeface="+mn-lt"/>
                <a:ea typeface="+mn-ea"/>
              </a:defRPr>
            </a:lvl7pPr>
            <a:lvl8pPr marL="3429000" indent="-228600" algn="l" defTabSz="457200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1900">
                <a:solidFill>
                  <a:srgbClr val="000000"/>
                </a:solidFill>
                <a:latin typeface="+mn-lt"/>
                <a:ea typeface="+mn-ea"/>
              </a:defRPr>
            </a:lvl8pPr>
            <a:lvl9pPr marL="3886200" indent="-228600" algn="l" defTabSz="457200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1900">
                <a:solidFill>
                  <a:srgbClr val="000000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en-US" b="0" dirty="0"/>
              <a:t>To get state from store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9358" y="1283596"/>
            <a:ext cx="7124700" cy="41052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00" y="1897466"/>
            <a:ext cx="4680069" cy="61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409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5">
            <a:extLst>
              <a:ext uri="{FF2B5EF4-FFF2-40B4-BE49-F238E27FC236}">
                <a16:creationId xmlns:a16="http://schemas.microsoft.com/office/drawing/2014/main" id="{F9FCF3C5-8FD2-45E0-815D-4D227E6AD3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50276" y="0"/>
            <a:ext cx="8941724" cy="765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000" tIns="46800" rIns="90000" bIns="46800" anchor="ctr"/>
          <a:lstStyle/>
          <a:p>
            <a:pPr algn="ctr" eaLnBrk="0" hangingPunct="0">
              <a:buSzPct val="10000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4000" b="1" dirty="0">
                <a:solidFill>
                  <a:schemeClr val="bg1"/>
                </a:solidFill>
              </a:rPr>
              <a:t>React </a:t>
            </a:r>
            <a:r>
              <a:rPr lang="en-US" sz="4000" b="1" dirty="0" err="1">
                <a:solidFill>
                  <a:schemeClr val="bg1"/>
                </a:solidFill>
              </a:rPr>
              <a:t>Redux</a:t>
            </a:r>
            <a:endParaRPr lang="en-US" sz="4000" dirty="0">
              <a:solidFill>
                <a:schemeClr val="bg1"/>
              </a:solidFill>
              <a:latin typeface="Times New Roman" pitchFamily="18" charset="0"/>
              <a:ea typeface="Microsoft YaHei" pitchFamily="34" charset="-122"/>
              <a:cs typeface="Times New Roman" pitchFamily="18" charset="0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 rot="10800000" flipV="1">
            <a:off x="132999" y="851334"/>
            <a:ext cx="6849691" cy="470389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Char char="•"/>
              <a:defRPr sz="1900" b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Char char="–"/>
              <a:defRPr sz="1900">
                <a:solidFill>
                  <a:srgbClr val="000000"/>
                </a:solidFill>
                <a:latin typeface="+mn-lt"/>
                <a:ea typeface="+mn-ea"/>
              </a:defRPr>
            </a:lvl2pPr>
            <a:lvl3pPr marL="1143000" indent="-228600" algn="l" defTabSz="457200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Char char="•"/>
              <a:defRPr sz="1900">
                <a:solidFill>
                  <a:srgbClr val="000000"/>
                </a:solidFill>
                <a:latin typeface="+mn-lt"/>
                <a:ea typeface="+mn-ea"/>
              </a:defRPr>
            </a:lvl3pPr>
            <a:lvl4pPr marL="1600200" indent="-228600" algn="l" defTabSz="457200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Char char="–"/>
              <a:defRPr sz="1900">
                <a:solidFill>
                  <a:srgbClr val="000000"/>
                </a:solidFill>
                <a:latin typeface="+mn-lt"/>
                <a:ea typeface="+mn-ea"/>
              </a:defRPr>
            </a:lvl4pPr>
            <a:lvl5pPr marL="2057400" indent="-228600" algn="l" defTabSz="457200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Char char="»"/>
              <a:defRPr sz="1900">
                <a:solidFill>
                  <a:srgbClr val="000000"/>
                </a:solidFill>
                <a:latin typeface="+mn-lt"/>
                <a:ea typeface="+mn-ea"/>
              </a:defRPr>
            </a:lvl5pPr>
            <a:lvl6pPr marL="2514600" indent="-228600" algn="l" defTabSz="457200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1900">
                <a:solidFill>
                  <a:srgbClr val="000000"/>
                </a:solidFill>
                <a:latin typeface="+mn-lt"/>
                <a:ea typeface="+mn-ea"/>
              </a:defRPr>
            </a:lvl6pPr>
            <a:lvl7pPr marL="2971800" indent="-228600" algn="l" defTabSz="457200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1900">
                <a:solidFill>
                  <a:srgbClr val="000000"/>
                </a:solidFill>
                <a:latin typeface="+mn-lt"/>
                <a:ea typeface="+mn-ea"/>
              </a:defRPr>
            </a:lvl7pPr>
            <a:lvl8pPr marL="3429000" indent="-228600" algn="l" defTabSz="457200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1900">
                <a:solidFill>
                  <a:srgbClr val="000000"/>
                </a:solidFill>
                <a:latin typeface="+mn-lt"/>
                <a:ea typeface="+mn-ea"/>
              </a:defRPr>
            </a:lvl8pPr>
            <a:lvl9pPr marL="3886200" indent="-228600" algn="l" defTabSz="457200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1900">
                <a:solidFill>
                  <a:srgbClr val="000000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en-US" b="0" dirty="0"/>
              <a:t>Integrate </a:t>
            </a:r>
            <a:r>
              <a:rPr lang="en-US" b="0" dirty="0" err="1"/>
              <a:t>Redux’s</a:t>
            </a:r>
            <a:r>
              <a:rPr lang="en-US" b="0" dirty="0"/>
              <a:t> state management into a React application.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9180" y="1407882"/>
            <a:ext cx="7938081" cy="380931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005" y="1407882"/>
            <a:ext cx="3938175" cy="1882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884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5">
            <a:extLst>
              <a:ext uri="{FF2B5EF4-FFF2-40B4-BE49-F238E27FC236}">
                <a16:creationId xmlns:a16="http://schemas.microsoft.com/office/drawing/2014/main" id="{F9FCF3C5-8FD2-45E0-815D-4D227E6AD3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50276" y="0"/>
            <a:ext cx="8941724" cy="765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000" tIns="46800" rIns="90000" bIns="46800" anchor="ctr"/>
          <a:lstStyle/>
          <a:p>
            <a:pPr algn="ctr" eaLnBrk="0" hangingPunct="0">
              <a:buSzPct val="10000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4000" b="1" dirty="0">
                <a:solidFill>
                  <a:schemeClr val="bg1"/>
                </a:solidFill>
              </a:rPr>
              <a:t>References</a:t>
            </a:r>
            <a:endParaRPr lang="en-US" sz="4000" dirty="0">
              <a:solidFill>
                <a:schemeClr val="bg1"/>
              </a:solidFill>
              <a:latin typeface="Times New Roman" pitchFamily="18" charset="0"/>
              <a:ea typeface="Microsoft YaHei" pitchFamily="34" charset="-122"/>
              <a:cs typeface="Times New Roman" pitchFamily="18" charset="0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 rot="10800000" flipV="1">
            <a:off x="132998" y="1283596"/>
            <a:ext cx="11837327" cy="5042389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Char char="•"/>
              <a:defRPr sz="1900" b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Char char="–"/>
              <a:defRPr sz="1900">
                <a:solidFill>
                  <a:srgbClr val="000000"/>
                </a:solidFill>
                <a:latin typeface="+mn-lt"/>
                <a:ea typeface="+mn-ea"/>
              </a:defRPr>
            </a:lvl2pPr>
            <a:lvl3pPr marL="1143000" indent="-228600" algn="l" defTabSz="457200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Char char="•"/>
              <a:defRPr sz="1900">
                <a:solidFill>
                  <a:srgbClr val="000000"/>
                </a:solidFill>
                <a:latin typeface="+mn-lt"/>
                <a:ea typeface="+mn-ea"/>
              </a:defRPr>
            </a:lvl3pPr>
            <a:lvl4pPr marL="1600200" indent="-228600" algn="l" defTabSz="457200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Char char="–"/>
              <a:defRPr sz="1900">
                <a:solidFill>
                  <a:srgbClr val="000000"/>
                </a:solidFill>
                <a:latin typeface="+mn-lt"/>
                <a:ea typeface="+mn-ea"/>
              </a:defRPr>
            </a:lvl4pPr>
            <a:lvl5pPr marL="2057400" indent="-228600" algn="l" defTabSz="457200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Char char="»"/>
              <a:defRPr sz="1900">
                <a:solidFill>
                  <a:srgbClr val="000000"/>
                </a:solidFill>
                <a:latin typeface="+mn-lt"/>
                <a:ea typeface="+mn-ea"/>
              </a:defRPr>
            </a:lvl5pPr>
            <a:lvl6pPr marL="2514600" indent="-228600" algn="l" defTabSz="457200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1900">
                <a:solidFill>
                  <a:srgbClr val="000000"/>
                </a:solidFill>
                <a:latin typeface="+mn-lt"/>
                <a:ea typeface="+mn-ea"/>
              </a:defRPr>
            </a:lvl6pPr>
            <a:lvl7pPr marL="2971800" indent="-228600" algn="l" defTabSz="457200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1900">
                <a:solidFill>
                  <a:srgbClr val="000000"/>
                </a:solidFill>
                <a:latin typeface="+mn-lt"/>
                <a:ea typeface="+mn-ea"/>
              </a:defRPr>
            </a:lvl7pPr>
            <a:lvl8pPr marL="3429000" indent="-228600" algn="l" defTabSz="457200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1900">
                <a:solidFill>
                  <a:srgbClr val="000000"/>
                </a:solidFill>
                <a:latin typeface="+mn-lt"/>
                <a:ea typeface="+mn-ea"/>
              </a:defRPr>
            </a:lvl8pPr>
            <a:lvl9pPr marL="3886200" indent="-228600" algn="l" defTabSz="457200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1900">
                <a:solidFill>
                  <a:srgbClr val="000000"/>
                </a:solidFill>
                <a:latin typeface="+mn-lt"/>
                <a:ea typeface="+mn-ea"/>
              </a:defRPr>
            </a:lvl9pPr>
          </a:lstStyle>
          <a:p>
            <a:r>
              <a:rPr lang="en-US" b="0" dirty="0" smtClean="0"/>
              <a:t>React: </a:t>
            </a:r>
            <a:r>
              <a:rPr lang="en-US" b="0" dirty="0" smtClean="0">
                <a:solidFill>
                  <a:srgbClr val="00B050"/>
                </a:solidFill>
                <a:hlinkClick r:id="rId2"/>
              </a:rPr>
              <a:t>https</a:t>
            </a:r>
            <a:r>
              <a:rPr lang="en-US" b="0" dirty="0">
                <a:solidFill>
                  <a:srgbClr val="00B050"/>
                </a:solidFill>
                <a:hlinkClick r:id="rId2"/>
              </a:rPr>
              <a:t>://</a:t>
            </a:r>
            <a:r>
              <a:rPr lang="en-US" b="0" dirty="0" smtClean="0">
                <a:solidFill>
                  <a:srgbClr val="00B050"/>
                </a:solidFill>
                <a:hlinkClick r:id="rId2"/>
              </a:rPr>
              <a:t>reactjs.org</a:t>
            </a:r>
            <a:endParaRPr lang="en-US" b="0" dirty="0">
              <a:solidFill>
                <a:srgbClr val="00B050"/>
              </a:solidFill>
            </a:endParaRPr>
          </a:p>
          <a:p>
            <a:r>
              <a:rPr lang="en-US" b="0" dirty="0" err="1" smtClean="0"/>
              <a:t>Redux</a:t>
            </a:r>
            <a:r>
              <a:rPr lang="en-US" b="0" dirty="0" smtClean="0"/>
              <a:t>: </a:t>
            </a:r>
            <a:r>
              <a:rPr lang="en-US" b="0" dirty="0">
                <a:hlinkClick r:id="rId3"/>
              </a:rPr>
              <a:t>http://redux.js.org</a:t>
            </a:r>
            <a:endParaRPr lang="en-US" b="0" dirty="0"/>
          </a:p>
          <a:p>
            <a:r>
              <a:rPr lang="en-US" b="0" dirty="0" smtClean="0"/>
              <a:t>Change </a:t>
            </a:r>
            <a:r>
              <a:rPr lang="en-US" b="0" dirty="0"/>
              <a:t>And Its Detection In JavaScript </a:t>
            </a:r>
            <a:r>
              <a:rPr lang="en-US" b="0" dirty="0" smtClean="0"/>
              <a:t>Frameworks:</a:t>
            </a:r>
            <a:r>
              <a:rPr lang="en-US" b="0" dirty="0"/>
              <a:t> </a:t>
            </a:r>
            <a:r>
              <a:rPr lang="en-US" b="0" dirty="0" smtClean="0">
                <a:hlinkClick r:id="rId4"/>
              </a:rPr>
              <a:t>http</a:t>
            </a:r>
            <a:r>
              <a:rPr lang="en-US" b="0" dirty="0">
                <a:hlinkClick r:id="rId4"/>
              </a:rPr>
              <a:t>://</a:t>
            </a:r>
            <a:r>
              <a:rPr lang="en-US" b="0" dirty="0" smtClean="0">
                <a:hlinkClick r:id="rId4"/>
              </a:rPr>
              <a:t>teropa.info/blog/2015/03/02/change-and-its-detection-in-javascript-frameworks.html</a:t>
            </a:r>
            <a:endParaRPr lang="en-US" b="0" dirty="0"/>
          </a:p>
          <a:p>
            <a:r>
              <a:rPr lang="en-US" b="0" dirty="0"/>
              <a:t>React: Create maintainable, high-performance UI </a:t>
            </a:r>
            <a:r>
              <a:rPr lang="en-US" b="0" dirty="0" smtClean="0"/>
              <a:t>components: </a:t>
            </a:r>
            <a:r>
              <a:rPr lang="en-US" b="0" dirty="0" smtClean="0">
                <a:hlinkClick r:id="rId5"/>
              </a:rPr>
              <a:t>https</a:t>
            </a:r>
            <a:r>
              <a:rPr lang="en-US" b="0" dirty="0">
                <a:hlinkClick r:id="rId5"/>
              </a:rPr>
              <a:t>://</a:t>
            </a:r>
            <a:r>
              <a:rPr lang="en-US" b="0" dirty="0" smtClean="0">
                <a:hlinkClick r:id="rId5"/>
              </a:rPr>
              <a:t>www.ibm.com/developerworks/library/wa-react-intro/index.html</a:t>
            </a:r>
            <a:endParaRPr lang="en-US" b="0" dirty="0"/>
          </a:p>
          <a:p>
            <a:r>
              <a:rPr lang="en-US" b="0" dirty="0"/>
              <a:t>Leveling Up with </a:t>
            </a:r>
            <a:r>
              <a:rPr lang="en-US" b="0" dirty="0" smtClean="0"/>
              <a:t>React-</a:t>
            </a:r>
            <a:r>
              <a:rPr lang="en-US" b="0" dirty="0" err="1" smtClean="0"/>
              <a:t>Redux</a:t>
            </a:r>
            <a:r>
              <a:rPr lang="en-US" b="0" dirty="0" smtClean="0"/>
              <a:t>: </a:t>
            </a:r>
            <a:r>
              <a:rPr lang="en-US" b="0" dirty="0" smtClean="0">
                <a:hlinkClick r:id="rId6"/>
              </a:rPr>
              <a:t>https</a:t>
            </a:r>
            <a:r>
              <a:rPr lang="en-US" b="0" dirty="0">
                <a:hlinkClick r:id="rId6"/>
              </a:rPr>
              <a:t>://</a:t>
            </a:r>
            <a:r>
              <a:rPr lang="en-US" b="0" dirty="0" smtClean="0">
                <a:hlinkClick r:id="rId6"/>
              </a:rPr>
              <a:t>css-tricks.com/learning-react-redux</a:t>
            </a:r>
            <a:endParaRPr lang="en-US" b="0" dirty="0"/>
          </a:p>
          <a:p>
            <a:r>
              <a:rPr lang="en-US" b="0" dirty="0"/>
              <a:t>Understanding the React Component </a:t>
            </a:r>
            <a:r>
              <a:rPr lang="en-US" b="0" dirty="0" smtClean="0"/>
              <a:t>Lifecycle: </a:t>
            </a:r>
            <a:r>
              <a:rPr lang="en-US" b="0" dirty="0" smtClean="0">
                <a:hlinkClick r:id="rId7"/>
              </a:rPr>
              <a:t>http</a:t>
            </a:r>
            <a:r>
              <a:rPr lang="en-US" b="0" dirty="0">
                <a:hlinkClick r:id="rId7"/>
              </a:rPr>
              <a:t>://</a:t>
            </a:r>
            <a:r>
              <a:rPr lang="en-US" b="0" dirty="0" smtClean="0">
                <a:hlinkClick r:id="rId7"/>
              </a:rPr>
              <a:t>busypeoples.github.io/post/react-component-lifecycle</a:t>
            </a: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1544031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981200" y="1752600"/>
            <a:ext cx="79248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0" hangingPunct="0">
              <a:lnSpc>
                <a:spcPct val="140000"/>
              </a:lnSpc>
              <a:buClr>
                <a:srgbClr val="000000"/>
              </a:buClr>
              <a:buSzPct val="100000"/>
              <a:defRPr/>
            </a:pPr>
            <a:r>
              <a:rPr lang="en-US" sz="4000" b="1" dirty="0">
                <a:solidFill>
                  <a:srgbClr val="0065B0"/>
                </a:solidFill>
                <a:latin typeface="Times New Roman" charset="0"/>
                <a:ea typeface="Times New Roman" charset="0"/>
                <a:cs typeface="Times New Roman" charset="0"/>
              </a:rPr>
              <a:t>XIN </a:t>
            </a:r>
            <a:r>
              <a:rPr lang="vi-VN" sz="4000" b="1" dirty="0">
                <a:solidFill>
                  <a:srgbClr val="0065B0"/>
                </a:solidFill>
                <a:latin typeface="Times New Roman" charset="0"/>
                <a:ea typeface="Times New Roman" charset="0"/>
                <a:cs typeface="Times New Roman" charset="0"/>
              </a:rPr>
              <a:t>CHÂN THÀNH CẢM ƠN!</a:t>
            </a:r>
          </a:p>
        </p:txBody>
      </p:sp>
      <p:pic>
        <p:nvPicPr>
          <p:cNvPr id="39938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" y="3657600"/>
            <a:ext cx="9380483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2600" y="3652837"/>
            <a:ext cx="2819400" cy="2290763"/>
          </a:xfrm>
          <a:prstGeom prst="rect">
            <a:avLst/>
          </a:prstGeom>
        </p:spPr>
      </p:pic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3534771" y="0"/>
            <a:ext cx="8650406" cy="765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000" tIns="46800" rIns="90000" bIns="46800" anchor="ctr"/>
          <a:lstStyle/>
          <a:p>
            <a:pPr algn="ctr" eaLnBrk="0" hangingPunct="0">
              <a:buSzPct val="10000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vi-VN" sz="2400" b="1">
                <a:solidFill>
                  <a:srgbClr val="FFFFFF"/>
                </a:solidFill>
                <a:latin typeface="Times New Roman" pitchFamily="18" charset="0"/>
                <a:ea typeface="Microsoft YaHei" pitchFamily="34" charset="-122"/>
                <a:cs typeface="Times New Roman" pitchFamily="18" charset="0"/>
              </a:rPr>
              <a:t>TẬP ĐOÀN BƯU CHÍNH VIỄN THÔNG VIỆT NAM</a:t>
            </a:r>
            <a:endParaRPr lang="en-US" sz="2400" dirty="0">
              <a:solidFill>
                <a:srgbClr val="FFFFFF"/>
              </a:solidFill>
              <a:latin typeface="Times New Roman" pitchFamily="18" charset="0"/>
              <a:ea typeface="Microsoft YaHei" pitchFamily="34" charset="-122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0769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5"/>
          <p:cNvSpPr txBox="1">
            <a:spLocks noChangeArrowheads="1"/>
          </p:cNvSpPr>
          <p:nvPr/>
        </p:nvSpPr>
        <p:spPr bwMode="auto">
          <a:xfrm>
            <a:off x="3541594" y="0"/>
            <a:ext cx="8650406" cy="765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000" tIns="46800" rIns="90000" bIns="46800" anchor="ctr"/>
          <a:lstStyle/>
          <a:p>
            <a:pPr algn="ctr" eaLnBrk="0" hangingPunct="0">
              <a:buSzPct val="10000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Single-page application (SPA)</a:t>
            </a:r>
            <a:endParaRPr lang="en-US" sz="4000" dirty="0">
              <a:solidFill>
                <a:schemeClr val="bg1"/>
              </a:solidFill>
              <a:latin typeface="Times New Roman" pitchFamily="18" charset="0"/>
              <a:ea typeface="Microsoft YaHei" pitchFamily="34" charset="-122"/>
              <a:cs typeface="Times New Roman" pitchFamily="18" charset="0"/>
            </a:endParaRP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830263" y="1627496"/>
            <a:ext cx="5582260" cy="451008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Char char="•"/>
              <a:defRPr sz="1900" b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Char char="–"/>
              <a:defRPr sz="1900">
                <a:solidFill>
                  <a:srgbClr val="000000"/>
                </a:solidFill>
                <a:latin typeface="+mn-lt"/>
                <a:ea typeface="+mn-ea"/>
              </a:defRPr>
            </a:lvl2pPr>
            <a:lvl3pPr marL="1143000" indent="-228600" algn="l" defTabSz="457200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Char char="•"/>
              <a:defRPr sz="1900">
                <a:solidFill>
                  <a:srgbClr val="000000"/>
                </a:solidFill>
                <a:latin typeface="+mn-lt"/>
                <a:ea typeface="+mn-ea"/>
              </a:defRPr>
            </a:lvl3pPr>
            <a:lvl4pPr marL="1600200" indent="-228600" algn="l" defTabSz="457200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Char char="–"/>
              <a:defRPr sz="1900">
                <a:solidFill>
                  <a:srgbClr val="000000"/>
                </a:solidFill>
                <a:latin typeface="+mn-lt"/>
                <a:ea typeface="+mn-ea"/>
              </a:defRPr>
            </a:lvl4pPr>
            <a:lvl5pPr marL="2057400" indent="-228600" algn="l" defTabSz="457200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Char char="»"/>
              <a:defRPr sz="1900">
                <a:solidFill>
                  <a:srgbClr val="000000"/>
                </a:solidFill>
                <a:latin typeface="+mn-lt"/>
                <a:ea typeface="+mn-ea"/>
              </a:defRPr>
            </a:lvl5pPr>
            <a:lvl6pPr marL="2514600" indent="-228600" algn="l" defTabSz="457200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1900">
                <a:solidFill>
                  <a:srgbClr val="000000"/>
                </a:solidFill>
                <a:latin typeface="+mn-lt"/>
                <a:ea typeface="+mn-ea"/>
              </a:defRPr>
            </a:lvl6pPr>
            <a:lvl7pPr marL="2971800" indent="-228600" algn="l" defTabSz="457200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1900">
                <a:solidFill>
                  <a:srgbClr val="000000"/>
                </a:solidFill>
                <a:latin typeface="+mn-lt"/>
                <a:ea typeface="+mn-ea"/>
              </a:defRPr>
            </a:lvl7pPr>
            <a:lvl8pPr marL="3429000" indent="-228600" algn="l" defTabSz="457200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1900">
                <a:solidFill>
                  <a:srgbClr val="000000"/>
                </a:solidFill>
                <a:latin typeface="+mn-lt"/>
                <a:ea typeface="+mn-ea"/>
              </a:defRPr>
            </a:lvl8pPr>
            <a:lvl9pPr marL="3886200" indent="-228600" algn="l" defTabSz="457200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1900">
                <a:solidFill>
                  <a:srgbClr val="000000"/>
                </a:solidFill>
                <a:latin typeface="+mn-lt"/>
                <a:ea typeface="+mn-ea"/>
              </a:defRPr>
            </a:lvl9pPr>
          </a:lstStyle>
          <a:p>
            <a:r>
              <a:rPr lang="en-US" sz="2800" b="0" dirty="0">
                <a:solidFill>
                  <a:srgbClr val="0065B3"/>
                </a:solidFill>
              </a:rPr>
              <a:t>A single-page application is an app that works inside a browser and does not require page reloading during use.</a:t>
            </a:r>
          </a:p>
          <a:p>
            <a:r>
              <a:rPr lang="en-US" sz="2800" b="0" dirty="0">
                <a:solidFill>
                  <a:srgbClr val="0065B3"/>
                </a:solidFill>
              </a:rPr>
              <a:t>E.g. Gmail, Google Maps, Facebook or GitHub.</a:t>
            </a:r>
            <a:endParaRPr lang="en-US" sz="2800" b="0" kern="0" dirty="0">
              <a:solidFill>
                <a:srgbClr val="0065B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293217" y="1627496"/>
            <a:ext cx="5582260" cy="451008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Char char="•"/>
              <a:defRPr sz="1900" b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Char char="–"/>
              <a:defRPr sz="1900">
                <a:solidFill>
                  <a:srgbClr val="000000"/>
                </a:solidFill>
                <a:latin typeface="+mn-lt"/>
                <a:ea typeface="+mn-ea"/>
              </a:defRPr>
            </a:lvl2pPr>
            <a:lvl3pPr marL="1143000" indent="-228600" algn="l" defTabSz="457200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Char char="•"/>
              <a:defRPr sz="1900">
                <a:solidFill>
                  <a:srgbClr val="000000"/>
                </a:solidFill>
                <a:latin typeface="+mn-lt"/>
                <a:ea typeface="+mn-ea"/>
              </a:defRPr>
            </a:lvl3pPr>
            <a:lvl4pPr marL="1600200" indent="-228600" algn="l" defTabSz="457200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Char char="–"/>
              <a:defRPr sz="1900">
                <a:solidFill>
                  <a:srgbClr val="000000"/>
                </a:solidFill>
                <a:latin typeface="+mn-lt"/>
                <a:ea typeface="+mn-ea"/>
              </a:defRPr>
            </a:lvl4pPr>
            <a:lvl5pPr marL="2057400" indent="-228600" algn="l" defTabSz="457200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Char char="»"/>
              <a:defRPr sz="1900">
                <a:solidFill>
                  <a:srgbClr val="000000"/>
                </a:solidFill>
                <a:latin typeface="+mn-lt"/>
                <a:ea typeface="+mn-ea"/>
              </a:defRPr>
            </a:lvl5pPr>
            <a:lvl6pPr marL="2514600" indent="-228600" algn="l" defTabSz="457200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1900">
                <a:solidFill>
                  <a:srgbClr val="000000"/>
                </a:solidFill>
                <a:latin typeface="+mn-lt"/>
                <a:ea typeface="+mn-ea"/>
              </a:defRPr>
            </a:lvl6pPr>
            <a:lvl7pPr marL="2971800" indent="-228600" algn="l" defTabSz="457200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1900">
                <a:solidFill>
                  <a:srgbClr val="000000"/>
                </a:solidFill>
                <a:latin typeface="+mn-lt"/>
                <a:ea typeface="+mn-ea"/>
              </a:defRPr>
            </a:lvl7pPr>
            <a:lvl8pPr marL="3429000" indent="-228600" algn="l" defTabSz="457200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1900">
                <a:solidFill>
                  <a:srgbClr val="000000"/>
                </a:solidFill>
                <a:latin typeface="+mn-lt"/>
                <a:ea typeface="+mn-ea"/>
              </a:defRPr>
            </a:lvl8pPr>
            <a:lvl9pPr marL="3886200" indent="-228600" algn="l" defTabSz="457200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1900">
                <a:solidFill>
                  <a:srgbClr val="000000"/>
                </a:solidFill>
                <a:latin typeface="+mn-lt"/>
                <a:ea typeface="+mn-ea"/>
              </a:defRPr>
            </a:lvl9pPr>
          </a:lstStyle>
          <a:p>
            <a:endParaRPr lang="en-US" sz="2800" b="0" kern="0" dirty="0">
              <a:solidFill>
                <a:srgbClr val="0065B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445617" y="1779896"/>
            <a:ext cx="5582260" cy="451008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Char char="•"/>
              <a:defRPr sz="1900" b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Char char="–"/>
              <a:defRPr sz="1900">
                <a:solidFill>
                  <a:srgbClr val="000000"/>
                </a:solidFill>
                <a:latin typeface="+mn-lt"/>
                <a:ea typeface="+mn-ea"/>
              </a:defRPr>
            </a:lvl2pPr>
            <a:lvl3pPr marL="1143000" indent="-228600" algn="l" defTabSz="457200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Char char="•"/>
              <a:defRPr sz="1900">
                <a:solidFill>
                  <a:srgbClr val="000000"/>
                </a:solidFill>
                <a:latin typeface="+mn-lt"/>
                <a:ea typeface="+mn-ea"/>
              </a:defRPr>
            </a:lvl3pPr>
            <a:lvl4pPr marL="1600200" indent="-228600" algn="l" defTabSz="457200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Char char="–"/>
              <a:defRPr sz="1900">
                <a:solidFill>
                  <a:srgbClr val="000000"/>
                </a:solidFill>
                <a:latin typeface="+mn-lt"/>
                <a:ea typeface="+mn-ea"/>
              </a:defRPr>
            </a:lvl4pPr>
            <a:lvl5pPr marL="2057400" indent="-228600" algn="l" defTabSz="457200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Char char="»"/>
              <a:defRPr sz="1900">
                <a:solidFill>
                  <a:srgbClr val="000000"/>
                </a:solidFill>
                <a:latin typeface="+mn-lt"/>
                <a:ea typeface="+mn-ea"/>
              </a:defRPr>
            </a:lvl5pPr>
            <a:lvl6pPr marL="2514600" indent="-228600" algn="l" defTabSz="457200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1900">
                <a:solidFill>
                  <a:srgbClr val="000000"/>
                </a:solidFill>
                <a:latin typeface="+mn-lt"/>
                <a:ea typeface="+mn-ea"/>
              </a:defRPr>
            </a:lvl6pPr>
            <a:lvl7pPr marL="2971800" indent="-228600" algn="l" defTabSz="457200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1900">
                <a:solidFill>
                  <a:srgbClr val="000000"/>
                </a:solidFill>
                <a:latin typeface="+mn-lt"/>
                <a:ea typeface="+mn-ea"/>
              </a:defRPr>
            </a:lvl7pPr>
            <a:lvl8pPr marL="3429000" indent="-228600" algn="l" defTabSz="457200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1900">
                <a:solidFill>
                  <a:srgbClr val="000000"/>
                </a:solidFill>
                <a:latin typeface="+mn-lt"/>
                <a:ea typeface="+mn-ea"/>
              </a:defRPr>
            </a:lvl8pPr>
            <a:lvl9pPr marL="3886200" indent="-228600" algn="l" defTabSz="457200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1900">
                <a:solidFill>
                  <a:srgbClr val="000000"/>
                </a:solidFill>
                <a:latin typeface="+mn-lt"/>
                <a:ea typeface="+mn-ea"/>
              </a:defRPr>
            </a:lvl9pPr>
          </a:lstStyle>
          <a:p>
            <a:endParaRPr lang="en-US" sz="2800" b="0" kern="0" dirty="0">
              <a:solidFill>
                <a:srgbClr val="0065B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3305908" y="1172308"/>
            <a:ext cx="5581222" cy="4511736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 b="0" kern="0" dirty="0">
              <a:solidFill>
                <a:srgbClr val="0065B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Content Placeholder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4257" y="1603152"/>
            <a:ext cx="5873620" cy="448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301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5"/>
          <p:cNvSpPr txBox="1">
            <a:spLocks noChangeArrowheads="1"/>
          </p:cNvSpPr>
          <p:nvPr/>
        </p:nvSpPr>
        <p:spPr bwMode="auto">
          <a:xfrm>
            <a:off x="3541594" y="0"/>
            <a:ext cx="8650406" cy="765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000" tIns="46800" rIns="90000" bIns="46800" anchor="ctr"/>
          <a:lstStyle/>
          <a:p>
            <a:pPr algn="ctr" eaLnBrk="0" hangingPunct="0">
              <a:buSzPct val="10000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State-based approach</a:t>
            </a:r>
            <a:endParaRPr lang="en-US" sz="4000" dirty="0">
              <a:solidFill>
                <a:schemeClr val="bg1"/>
              </a:solidFill>
              <a:latin typeface="Times New Roman" pitchFamily="18" charset="0"/>
              <a:ea typeface="Microsoft YaHei" pitchFamily="34" charset="-122"/>
              <a:cs typeface="Times New Roman" pitchFamily="18" charset="0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830263" y="1627496"/>
            <a:ext cx="10731500" cy="451008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Char char="•"/>
              <a:defRPr sz="1900" b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Char char="–"/>
              <a:defRPr sz="1900">
                <a:solidFill>
                  <a:srgbClr val="000000"/>
                </a:solidFill>
                <a:latin typeface="+mn-lt"/>
                <a:ea typeface="+mn-ea"/>
              </a:defRPr>
            </a:lvl2pPr>
            <a:lvl3pPr marL="1143000" indent="-228600" algn="l" defTabSz="457200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Char char="•"/>
              <a:defRPr sz="1900">
                <a:solidFill>
                  <a:srgbClr val="000000"/>
                </a:solidFill>
                <a:latin typeface="+mn-lt"/>
                <a:ea typeface="+mn-ea"/>
              </a:defRPr>
            </a:lvl3pPr>
            <a:lvl4pPr marL="1600200" indent="-228600" algn="l" defTabSz="457200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Char char="–"/>
              <a:defRPr sz="1900">
                <a:solidFill>
                  <a:srgbClr val="000000"/>
                </a:solidFill>
                <a:latin typeface="+mn-lt"/>
                <a:ea typeface="+mn-ea"/>
              </a:defRPr>
            </a:lvl4pPr>
            <a:lvl5pPr marL="2057400" indent="-228600" algn="l" defTabSz="457200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Char char="»"/>
              <a:defRPr sz="1900">
                <a:solidFill>
                  <a:srgbClr val="000000"/>
                </a:solidFill>
                <a:latin typeface="+mn-lt"/>
                <a:ea typeface="+mn-ea"/>
              </a:defRPr>
            </a:lvl5pPr>
            <a:lvl6pPr marL="2514600" indent="-228600" algn="l" defTabSz="457200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1900">
                <a:solidFill>
                  <a:srgbClr val="000000"/>
                </a:solidFill>
                <a:latin typeface="+mn-lt"/>
                <a:ea typeface="+mn-ea"/>
              </a:defRPr>
            </a:lvl6pPr>
            <a:lvl7pPr marL="2971800" indent="-228600" algn="l" defTabSz="457200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1900">
                <a:solidFill>
                  <a:srgbClr val="000000"/>
                </a:solidFill>
                <a:latin typeface="+mn-lt"/>
                <a:ea typeface="+mn-ea"/>
              </a:defRPr>
            </a:lvl7pPr>
            <a:lvl8pPr marL="3429000" indent="-228600" algn="l" defTabSz="457200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1900">
                <a:solidFill>
                  <a:srgbClr val="000000"/>
                </a:solidFill>
                <a:latin typeface="+mn-lt"/>
                <a:ea typeface="+mn-ea"/>
              </a:defRPr>
            </a:lvl8pPr>
            <a:lvl9pPr marL="3886200" indent="-228600" algn="l" defTabSz="457200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1900">
                <a:solidFill>
                  <a:srgbClr val="000000"/>
                </a:solidFill>
                <a:latin typeface="+mn-lt"/>
                <a:ea typeface="+mn-ea"/>
              </a:defRPr>
            </a:lvl9pPr>
          </a:lstStyle>
          <a:p>
            <a:pPr algn="just"/>
            <a:endParaRPr lang="en-GB" sz="3200" b="0" kern="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Content Placeholder 3"/>
          <p:cNvSpPr txBox="1">
            <a:spLocks/>
          </p:cNvSpPr>
          <p:nvPr/>
        </p:nvSpPr>
        <p:spPr>
          <a:xfrm>
            <a:off x="2344189" y="1218796"/>
            <a:ext cx="8544477" cy="510169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Char char="•"/>
              <a:defRPr sz="1900" b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Char char="–"/>
              <a:defRPr sz="1900">
                <a:solidFill>
                  <a:srgbClr val="000000"/>
                </a:solidFill>
                <a:latin typeface="+mn-lt"/>
                <a:ea typeface="+mn-ea"/>
              </a:defRPr>
            </a:lvl2pPr>
            <a:lvl3pPr marL="1143000" indent="-228600" algn="l" defTabSz="457200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Char char="•"/>
              <a:defRPr sz="1900">
                <a:solidFill>
                  <a:srgbClr val="000000"/>
                </a:solidFill>
                <a:latin typeface="+mn-lt"/>
                <a:ea typeface="+mn-ea"/>
              </a:defRPr>
            </a:lvl3pPr>
            <a:lvl4pPr marL="1600200" indent="-228600" algn="l" defTabSz="457200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Char char="–"/>
              <a:defRPr sz="1900">
                <a:solidFill>
                  <a:srgbClr val="000000"/>
                </a:solidFill>
                <a:latin typeface="+mn-lt"/>
                <a:ea typeface="+mn-ea"/>
              </a:defRPr>
            </a:lvl4pPr>
            <a:lvl5pPr marL="2057400" indent="-228600" algn="l" defTabSz="457200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Char char="»"/>
              <a:defRPr sz="1900">
                <a:solidFill>
                  <a:srgbClr val="000000"/>
                </a:solidFill>
                <a:latin typeface="+mn-lt"/>
                <a:ea typeface="+mn-ea"/>
              </a:defRPr>
            </a:lvl5pPr>
            <a:lvl6pPr marL="2514600" indent="-228600" algn="l" defTabSz="457200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1900">
                <a:solidFill>
                  <a:srgbClr val="000000"/>
                </a:solidFill>
                <a:latin typeface="+mn-lt"/>
                <a:ea typeface="+mn-ea"/>
              </a:defRPr>
            </a:lvl6pPr>
            <a:lvl7pPr marL="2971800" indent="-228600" algn="l" defTabSz="457200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1900">
                <a:solidFill>
                  <a:srgbClr val="000000"/>
                </a:solidFill>
                <a:latin typeface="+mn-lt"/>
                <a:ea typeface="+mn-ea"/>
              </a:defRPr>
            </a:lvl7pPr>
            <a:lvl8pPr marL="3429000" indent="-228600" algn="l" defTabSz="457200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1900">
                <a:solidFill>
                  <a:srgbClr val="000000"/>
                </a:solidFill>
                <a:latin typeface="+mn-lt"/>
                <a:ea typeface="+mn-ea"/>
              </a:defRPr>
            </a:lvl8pPr>
            <a:lvl9pPr marL="3886200" indent="-228600" algn="l" defTabSz="457200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1900">
                <a:solidFill>
                  <a:srgbClr val="000000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en-US" sz="2800" b="0" dirty="0">
                <a:solidFill>
                  <a:srgbClr val="0065B3"/>
                </a:solidFill>
              </a:rPr>
              <a:t>We manage state and view separately</a:t>
            </a:r>
            <a:r>
              <a:rPr lang="en-US" sz="2800" b="0" kern="0" dirty="0" smtClean="0">
                <a:solidFill>
                  <a:srgbClr val="0065B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800" b="0" kern="0" dirty="0">
              <a:solidFill>
                <a:srgbClr val="0065B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Content Placeholder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0685" y="1904028"/>
            <a:ext cx="7632441" cy="4058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37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5"/>
          <p:cNvSpPr txBox="1">
            <a:spLocks noChangeArrowheads="1"/>
          </p:cNvSpPr>
          <p:nvPr/>
        </p:nvSpPr>
        <p:spPr bwMode="auto">
          <a:xfrm>
            <a:off x="3541594" y="0"/>
            <a:ext cx="8650406" cy="765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000" tIns="46800" rIns="90000" bIns="46800" anchor="ctr"/>
          <a:lstStyle/>
          <a:p>
            <a:pPr algn="ctr" eaLnBrk="0" hangingPunct="0">
              <a:buSzPct val="10000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React</a:t>
            </a:r>
            <a:endParaRPr lang="en-US" sz="4000" dirty="0">
              <a:solidFill>
                <a:schemeClr val="bg1"/>
              </a:solidFill>
              <a:latin typeface="Times New Roman" pitchFamily="18" charset="0"/>
              <a:ea typeface="Microsoft YaHei" pitchFamily="34" charset="-122"/>
              <a:cs typeface="Times New Roman" pitchFamily="18" charset="0"/>
            </a:endParaRPr>
          </a:p>
        </p:txBody>
      </p:sp>
      <p:sp>
        <p:nvSpPr>
          <p:cNvPr id="67" name="Content Placeholder 3"/>
          <p:cNvSpPr txBox="1">
            <a:spLocks/>
          </p:cNvSpPr>
          <p:nvPr/>
        </p:nvSpPr>
        <p:spPr>
          <a:xfrm>
            <a:off x="898957" y="1427846"/>
            <a:ext cx="10840649" cy="859386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Char char="•"/>
              <a:defRPr sz="1900" b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Char char="–"/>
              <a:defRPr sz="1900">
                <a:solidFill>
                  <a:srgbClr val="000000"/>
                </a:solidFill>
                <a:latin typeface="+mn-lt"/>
                <a:ea typeface="+mn-ea"/>
              </a:defRPr>
            </a:lvl2pPr>
            <a:lvl3pPr marL="1143000" indent="-228600" algn="l" defTabSz="457200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Char char="•"/>
              <a:defRPr sz="1900">
                <a:solidFill>
                  <a:srgbClr val="000000"/>
                </a:solidFill>
                <a:latin typeface="+mn-lt"/>
                <a:ea typeface="+mn-ea"/>
              </a:defRPr>
            </a:lvl3pPr>
            <a:lvl4pPr marL="1600200" indent="-228600" algn="l" defTabSz="457200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Char char="–"/>
              <a:defRPr sz="1900">
                <a:solidFill>
                  <a:srgbClr val="000000"/>
                </a:solidFill>
                <a:latin typeface="+mn-lt"/>
                <a:ea typeface="+mn-ea"/>
              </a:defRPr>
            </a:lvl4pPr>
            <a:lvl5pPr marL="2057400" indent="-228600" algn="l" defTabSz="457200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Char char="»"/>
              <a:defRPr sz="1900">
                <a:solidFill>
                  <a:srgbClr val="000000"/>
                </a:solidFill>
                <a:latin typeface="+mn-lt"/>
                <a:ea typeface="+mn-ea"/>
              </a:defRPr>
            </a:lvl5pPr>
            <a:lvl6pPr marL="2514600" indent="-228600" algn="l" defTabSz="457200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1900">
                <a:solidFill>
                  <a:srgbClr val="000000"/>
                </a:solidFill>
                <a:latin typeface="+mn-lt"/>
                <a:ea typeface="+mn-ea"/>
              </a:defRPr>
            </a:lvl6pPr>
            <a:lvl7pPr marL="2971800" indent="-228600" algn="l" defTabSz="457200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1900">
                <a:solidFill>
                  <a:srgbClr val="000000"/>
                </a:solidFill>
                <a:latin typeface="+mn-lt"/>
                <a:ea typeface="+mn-ea"/>
              </a:defRPr>
            </a:lvl7pPr>
            <a:lvl8pPr marL="3429000" indent="-228600" algn="l" defTabSz="457200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1900">
                <a:solidFill>
                  <a:srgbClr val="000000"/>
                </a:solidFill>
                <a:latin typeface="+mn-lt"/>
                <a:ea typeface="+mn-ea"/>
              </a:defRPr>
            </a:lvl8pPr>
            <a:lvl9pPr marL="3886200" indent="-228600" algn="l" defTabSz="457200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1900">
                <a:solidFill>
                  <a:srgbClr val="000000"/>
                </a:solidFill>
                <a:latin typeface="+mn-lt"/>
                <a:ea typeface="+mn-ea"/>
              </a:defRPr>
            </a:lvl9pPr>
          </a:lstStyle>
          <a:p>
            <a:r>
              <a:rPr lang="en-US" sz="2400" b="0" dirty="0">
                <a:solidFill>
                  <a:srgbClr val="0065B3"/>
                </a:solidFill>
                <a:latin typeface="Arial (Body)"/>
                <a:cs typeface="Times New Roman" panose="02020603050405020304" pitchFamily="18" charset="0"/>
              </a:rPr>
              <a:t>A JavaScript library for building user interface, built by an engineer at Facebook and released to the developer community under an open-source license in 2013.</a:t>
            </a:r>
          </a:p>
        </p:txBody>
      </p:sp>
      <p:pic>
        <p:nvPicPr>
          <p:cNvPr id="68" name="Content Placeholder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6613" y="3466263"/>
            <a:ext cx="4061603" cy="2870200"/>
          </a:xfrm>
          <a:prstGeom prst="rect">
            <a:avLst/>
          </a:prstGeom>
        </p:spPr>
      </p:pic>
      <p:sp>
        <p:nvSpPr>
          <p:cNvPr id="69" name="Content Placeholder 6"/>
          <p:cNvSpPr txBox="1">
            <a:spLocks/>
          </p:cNvSpPr>
          <p:nvPr/>
        </p:nvSpPr>
        <p:spPr>
          <a:xfrm>
            <a:off x="898957" y="3465777"/>
            <a:ext cx="5850978" cy="28707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7472" indent="-347472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0664" indent="-283464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rgbClr val="0065B3"/>
                </a:solidFill>
              </a:rPr>
              <a:t>Virtual DOM</a:t>
            </a:r>
          </a:p>
          <a:p>
            <a:r>
              <a:rPr lang="en-US" dirty="0" smtClean="0">
                <a:solidFill>
                  <a:srgbClr val="0065B3"/>
                </a:solidFill>
              </a:rPr>
              <a:t>Component-Based</a:t>
            </a:r>
          </a:p>
          <a:p>
            <a:r>
              <a:rPr lang="en-US" dirty="0" smtClean="0">
                <a:solidFill>
                  <a:srgbClr val="0065B3"/>
                </a:solidFill>
              </a:rPr>
              <a:t>One-way data flow</a:t>
            </a:r>
          </a:p>
          <a:p>
            <a:r>
              <a:rPr lang="en-US" dirty="0" smtClean="0">
                <a:solidFill>
                  <a:srgbClr val="0065B3"/>
                </a:solidFill>
              </a:rPr>
              <a:t>Learn Once, Write Anywhere</a:t>
            </a:r>
            <a:endParaRPr lang="en-US" dirty="0">
              <a:solidFill>
                <a:srgbClr val="0065B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5509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5"/>
          <p:cNvSpPr txBox="1">
            <a:spLocks noChangeArrowheads="1"/>
          </p:cNvSpPr>
          <p:nvPr/>
        </p:nvSpPr>
        <p:spPr bwMode="auto">
          <a:xfrm>
            <a:off x="3073363" y="0"/>
            <a:ext cx="9118638" cy="765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000" tIns="46800" rIns="90000" bIns="46800" anchor="ctr"/>
          <a:lstStyle/>
          <a:p>
            <a:pPr algn="ctr" eaLnBrk="0" hangingPunct="0">
              <a:buSzPct val="10000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4000" b="1" dirty="0">
                <a:solidFill>
                  <a:schemeClr val="bg1"/>
                </a:solidFill>
              </a:rPr>
              <a:t>How it works</a:t>
            </a:r>
            <a:endParaRPr lang="en-US" sz="4000" dirty="0">
              <a:solidFill>
                <a:schemeClr val="bg1"/>
              </a:solidFill>
              <a:latin typeface="Times New Roman" pitchFamily="18" charset="0"/>
              <a:ea typeface="Microsoft YaHei" pitchFamily="34" charset="-122"/>
              <a:cs typeface="Times New Roman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99505" y="1586604"/>
            <a:ext cx="4239405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rgbClr val="777777"/>
                </a:solidFill>
                <a:latin typeface="5,Italic"/>
              </a:rPr>
              <a:t>“You declaratively specify your</a:t>
            </a:r>
          </a:p>
          <a:p>
            <a:r>
              <a:rPr lang="en-US" i="1" dirty="0">
                <a:solidFill>
                  <a:srgbClr val="777777"/>
                </a:solidFill>
                <a:latin typeface="5,Italic"/>
              </a:rPr>
              <a:t>web UI components hierarchy</a:t>
            </a:r>
          </a:p>
          <a:p>
            <a:r>
              <a:rPr lang="en-US" i="1" dirty="0">
                <a:solidFill>
                  <a:srgbClr val="777777"/>
                </a:solidFill>
                <a:latin typeface="5,Italic"/>
              </a:rPr>
              <a:t>and feed it to </a:t>
            </a:r>
            <a:r>
              <a:rPr lang="en-US" i="1" dirty="0" err="1">
                <a:solidFill>
                  <a:srgbClr val="777777"/>
                </a:solidFill>
                <a:latin typeface="5,Italic"/>
              </a:rPr>
              <a:t>React's</a:t>
            </a:r>
            <a:r>
              <a:rPr lang="en-US" i="1" dirty="0">
                <a:solidFill>
                  <a:srgbClr val="777777"/>
                </a:solidFill>
                <a:latin typeface="5,Italic"/>
              </a:rPr>
              <a:t> virtual</a:t>
            </a:r>
          </a:p>
          <a:p>
            <a:r>
              <a:rPr lang="en-US" i="1" dirty="0">
                <a:solidFill>
                  <a:srgbClr val="777777"/>
                </a:solidFill>
                <a:latin typeface="5,Italic"/>
              </a:rPr>
              <a:t>DOM. Then React takes care of</a:t>
            </a:r>
          </a:p>
          <a:p>
            <a:r>
              <a:rPr lang="en-US" i="1" dirty="0">
                <a:solidFill>
                  <a:srgbClr val="777777"/>
                </a:solidFill>
                <a:latin typeface="5,Italic"/>
              </a:rPr>
              <a:t>the synchronization of your UI</a:t>
            </a:r>
          </a:p>
          <a:p>
            <a:r>
              <a:rPr lang="en-US" i="1" dirty="0">
                <a:solidFill>
                  <a:srgbClr val="777777"/>
                </a:solidFill>
                <a:latin typeface="5,Italic"/>
              </a:rPr>
              <a:t>with the browser's actual DOM</a:t>
            </a:r>
          </a:p>
          <a:p>
            <a:r>
              <a:rPr lang="en-US" i="1" dirty="0">
                <a:solidFill>
                  <a:srgbClr val="777777"/>
                </a:solidFill>
                <a:latin typeface="5,Italic"/>
              </a:rPr>
              <a:t>at the appropriate time</a:t>
            </a:r>
            <a:r>
              <a:rPr lang="en-US" i="1" dirty="0" smtClean="0">
                <a:solidFill>
                  <a:srgbClr val="777777"/>
                </a:solidFill>
                <a:latin typeface="5,Italic"/>
              </a:rPr>
              <a:t>.”</a:t>
            </a:r>
            <a:endParaRPr lang="en-US" i="1" dirty="0">
              <a:solidFill>
                <a:srgbClr val="777777"/>
              </a:solidFill>
              <a:latin typeface="5,Italic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8910" y="1586604"/>
            <a:ext cx="7686675" cy="4981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592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5"/>
          <p:cNvSpPr txBox="1">
            <a:spLocks noChangeArrowheads="1"/>
          </p:cNvSpPr>
          <p:nvPr/>
        </p:nvSpPr>
        <p:spPr bwMode="auto">
          <a:xfrm>
            <a:off x="3311611" y="0"/>
            <a:ext cx="8880389" cy="765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000" tIns="46800" rIns="90000" bIns="46800" anchor="ctr"/>
          <a:lstStyle/>
          <a:p>
            <a:pPr algn="ctr" eaLnBrk="0" hangingPunct="0">
              <a:buSzPct val="10000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4000" b="1" dirty="0">
                <a:solidFill>
                  <a:schemeClr val="bg1"/>
                </a:solidFill>
              </a:rPr>
              <a:t>JSX</a:t>
            </a:r>
            <a:endParaRPr lang="en-US" sz="4000" dirty="0">
              <a:solidFill>
                <a:schemeClr val="bg1"/>
              </a:solidFill>
              <a:latin typeface="Times New Roman" pitchFamily="18" charset="0"/>
              <a:ea typeface="Microsoft YaHei" pitchFamily="34" charset="-122"/>
              <a:cs typeface="Times New Roman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87188" y="1127406"/>
            <a:ext cx="92049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434343"/>
                </a:solidFill>
                <a:latin typeface="3"/>
              </a:rPr>
              <a:t>A syntax extension to JavaScript to produce </a:t>
            </a:r>
            <a:r>
              <a:rPr lang="en-US" b="1" dirty="0">
                <a:solidFill>
                  <a:srgbClr val="434343"/>
                </a:solidFill>
                <a:latin typeface="4,Bold"/>
              </a:rPr>
              <a:t>React elements</a:t>
            </a:r>
            <a:r>
              <a:rPr lang="en-US" dirty="0">
                <a:solidFill>
                  <a:srgbClr val="434343"/>
                </a:solidFill>
                <a:latin typeface="3"/>
              </a:rPr>
              <a:t>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188" y="1621429"/>
            <a:ext cx="4962525" cy="1600200"/>
          </a:xfrm>
          <a:prstGeom prst="rect">
            <a:avLst/>
          </a:prstGeom>
        </p:spPr>
      </p:pic>
      <p:sp>
        <p:nvSpPr>
          <p:cNvPr id="115" name="Rectangle 114"/>
          <p:cNvSpPr/>
          <p:nvPr/>
        </p:nvSpPr>
        <p:spPr>
          <a:xfrm>
            <a:off x="687188" y="3281604"/>
            <a:ext cx="92049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Is translated into JavaScript React API calls like </a:t>
            </a:r>
            <a:r>
              <a:rPr lang="en-US" dirty="0" smtClean="0"/>
              <a:t>this.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188" y="3740020"/>
            <a:ext cx="6248400" cy="140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732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5860610" y="150371"/>
            <a:ext cx="3316934" cy="6771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hangingPunct="0">
              <a:lnSpc>
                <a:spcPct val="95000"/>
              </a:lnSpc>
              <a:buSzPct val="10000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4000" b="1" dirty="0">
                <a:solidFill>
                  <a:schemeClr val="bg1"/>
                </a:solidFill>
              </a:rPr>
              <a:t>Components</a:t>
            </a:r>
            <a:endParaRPr lang="en-US" sz="4000" b="1" dirty="0">
              <a:solidFill>
                <a:schemeClr val="bg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961506" y="1472694"/>
            <a:ext cx="5455919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434343"/>
                </a:solidFill>
                <a:latin typeface="4,Bold"/>
              </a:rPr>
              <a:t>Components </a:t>
            </a:r>
            <a:r>
              <a:rPr lang="en-US" dirty="0">
                <a:solidFill>
                  <a:srgbClr val="434343"/>
                </a:solidFill>
                <a:latin typeface="3"/>
              </a:rPr>
              <a:t>let you split the UI into</a:t>
            </a:r>
          </a:p>
          <a:p>
            <a:r>
              <a:rPr lang="en-US" dirty="0">
                <a:solidFill>
                  <a:srgbClr val="434343"/>
                </a:solidFill>
                <a:latin typeface="3"/>
              </a:rPr>
              <a:t>independent, reusable pieces, and think</a:t>
            </a:r>
          </a:p>
          <a:p>
            <a:r>
              <a:rPr lang="en-US" dirty="0">
                <a:solidFill>
                  <a:srgbClr val="434343"/>
                </a:solidFill>
                <a:latin typeface="3"/>
              </a:rPr>
              <a:t>about each piece in isolation</a:t>
            </a:r>
            <a:r>
              <a:rPr lang="en-US" dirty="0" smtClean="0">
                <a:solidFill>
                  <a:srgbClr val="434343"/>
                </a:solidFill>
                <a:latin typeface="3"/>
              </a:rPr>
              <a:t>.</a:t>
            </a:r>
          </a:p>
          <a:p>
            <a:endParaRPr lang="en-US" dirty="0">
              <a:solidFill>
                <a:srgbClr val="434343"/>
              </a:solidFill>
              <a:latin typeface="3"/>
            </a:endParaRPr>
          </a:p>
          <a:p>
            <a:endParaRPr lang="en-US" dirty="0" smtClean="0">
              <a:solidFill>
                <a:srgbClr val="434343"/>
              </a:solidFill>
              <a:latin typeface="3"/>
            </a:endParaRPr>
          </a:p>
          <a:p>
            <a:endParaRPr lang="en-US" dirty="0">
              <a:solidFill>
                <a:srgbClr val="434343"/>
              </a:solidFill>
              <a:latin typeface="3"/>
            </a:endParaRPr>
          </a:p>
          <a:p>
            <a:r>
              <a:rPr lang="en-US" dirty="0">
                <a:solidFill>
                  <a:srgbClr val="434343"/>
                </a:solidFill>
                <a:latin typeface="3"/>
              </a:rPr>
              <a:t>Single responsibility principle: </a:t>
            </a:r>
            <a:r>
              <a:rPr lang="en-US" dirty="0" smtClean="0">
                <a:solidFill>
                  <a:srgbClr val="434343"/>
                </a:solidFill>
                <a:latin typeface="3"/>
              </a:rPr>
              <a:t>A component should </a:t>
            </a:r>
            <a:r>
              <a:rPr lang="en-US" dirty="0">
                <a:solidFill>
                  <a:srgbClr val="434343"/>
                </a:solidFill>
                <a:latin typeface="3"/>
              </a:rPr>
              <a:t>ideally only do one thing</a:t>
            </a:r>
            <a:r>
              <a:rPr lang="en-US" dirty="0" smtClean="0">
                <a:solidFill>
                  <a:srgbClr val="434343"/>
                </a:solidFill>
                <a:latin typeface="3"/>
              </a:rPr>
              <a:t>.</a:t>
            </a:r>
            <a:endParaRPr lang="en-US" dirty="0">
              <a:solidFill>
                <a:srgbClr val="434343"/>
              </a:solidFill>
              <a:latin typeface="3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7425" y="1472694"/>
            <a:ext cx="2634075" cy="3041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816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3295803" y="150371"/>
            <a:ext cx="8446544" cy="6771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hangingPunct="0">
              <a:lnSpc>
                <a:spcPct val="95000"/>
              </a:lnSpc>
              <a:buSzPct val="10000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4000" b="1" dirty="0">
                <a:solidFill>
                  <a:schemeClr val="bg1"/>
                </a:solidFill>
              </a:rPr>
              <a:t>Stateless Functional Components</a:t>
            </a:r>
            <a:endParaRPr lang="en-US" sz="4000" b="1" dirty="0">
              <a:solidFill>
                <a:schemeClr val="bg1"/>
              </a:solidFill>
            </a:endParaRPr>
          </a:p>
        </p:txBody>
      </p:sp>
      <p:sp>
        <p:nvSpPr>
          <p:cNvPr id="32" name="TextBox 9">
            <a:extLst>
              <a:ext uri="{FF2B5EF4-FFF2-40B4-BE49-F238E27FC236}">
                <a16:creationId xmlns:a16="http://schemas.microsoft.com/office/drawing/2014/main" id="{97CB8A89-6334-45E2-81CA-1491CFD807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4344" y="1252040"/>
            <a:ext cx="696324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lnSpc>
                <a:spcPct val="90000"/>
              </a:lnSpc>
              <a:spcBef>
                <a:spcPct val="20000"/>
              </a:spcBef>
              <a:buSzPct val="100000"/>
              <a:buFont typeface="Arial" panose="020B0604020202020204" pitchFamily="34" charset="0"/>
              <a:buChar char="•"/>
              <a:defRPr sz="2800">
                <a:solidFill>
                  <a:srgbClr val="49506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lnSpc>
                <a:spcPct val="90000"/>
              </a:lnSpc>
              <a:spcBef>
                <a:spcPct val="20000"/>
              </a:spcBef>
              <a:buSzPct val="100000"/>
              <a:buFont typeface="Arial" panose="020B0604020202020204" pitchFamily="34" charset="0"/>
              <a:buChar char="•"/>
              <a:defRPr sz="2400">
                <a:solidFill>
                  <a:srgbClr val="49506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lnSpc>
                <a:spcPct val="90000"/>
              </a:lnSpc>
              <a:spcBef>
                <a:spcPct val="20000"/>
              </a:spcBef>
              <a:buSzPct val="60000"/>
              <a:buFont typeface="Courier New" panose="02070309020205020404" pitchFamily="49" charset="0"/>
              <a:buChar char="o"/>
              <a:defRPr sz="2400">
                <a:solidFill>
                  <a:srgbClr val="49506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lnSpc>
                <a:spcPct val="90000"/>
              </a:lnSpc>
              <a:spcBef>
                <a:spcPct val="20000"/>
              </a:spcBef>
              <a:buSzPct val="50000"/>
              <a:buFont typeface="Wingdings" panose="05000000000000000000" pitchFamily="2" charset="2"/>
              <a:buChar char=""/>
              <a:defRPr sz="2000">
                <a:solidFill>
                  <a:srgbClr val="49506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lnSpc>
                <a:spcPct val="90000"/>
              </a:lnSpc>
              <a:spcBef>
                <a:spcPct val="20000"/>
              </a:spcBef>
              <a:buSzPct val="50000"/>
              <a:buFont typeface="Wingdings" panose="05000000000000000000" pitchFamily="2" charset="2"/>
              <a:buChar char="☐"/>
              <a:defRPr sz="2000">
                <a:solidFill>
                  <a:srgbClr val="49506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50000"/>
              <a:buFont typeface="Wingdings" panose="05000000000000000000" pitchFamily="2" charset="2"/>
              <a:buChar char="☐"/>
              <a:defRPr sz="2000">
                <a:solidFill>
                  <a:srgbClr val="49506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50000"/>
              <a:buFont typeface="Wingdings" panose="05000000000000000000" pitchFamily="2" charset="2"/>
              <a:buChar char="☐"/>
              <a:defRPr sz="2000">
                <a:solidFill>
                  <a:srgbClr val="49506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50000"/>
              <a:buFont typeface="Wingdings" panose="05000000000000000000" pitchFamily="2" charset="2"/>
              <a:buChar char="☐"/>
              <a:defRPr sz="2000">
                <a:solidFill>
                  <a:srgbClr val="49506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50000"/>
              <a:buFont typeface="Wingdings" panose="05000000000000000000" pitchFamily="2" charset="2"/>
              <a:buChar char="☐"/>
              <a:defRPr sz="2000">
                <a:solidFill>
                  <a:srgbClr val="49506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r>
              <a:rPr lang="en-US" dirty="0"/>
              <a:t>Useful for dumb/presentational components.</a:t>
            </a:r>
            <a:endParaRPr lang="en-US" altLang="en-US" sz="1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344" y="1775260"/>
            <a:ext cx="6057900" cy="309562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413" y="1775260"/>
            <a:ext cx="2634075" cy="3041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025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6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Arial"/>
        <a:ea typeface="SimSun"/>
        <a:cs typeface=""/>
      </a:majorFont>
      <a:minorFont>
        <a:latin typeface="Arial"/>
        <a:ea typeface="SimSun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ea typeface="SimSun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ea typeface="SimSun" charset="-122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7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Arial"/>
        <a:ea typeface="SimSun"/>
        <a:cs typeface=""/>
      </a:majorFont>
      <a:minorFont>
        <a:latin typeface="Arial"/>
        <a:ea typeface="SimSun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ea typeface="SimSun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ea typeface="SimSun" charset="-122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 Theme 1">
    <a:dk1>
      <a:srgbClr val="000000"/>
    </a:dk1>
    <a:lt1>
      <a:srgbClr val="FFFF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FFFF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TM04033925[[fn=Droplet]]</Template>
  <TotalTime>15786</TotalTime>
  <Words>872</Words>
  <Application>Microsoft Office PowerPoint</Application>
  <PresentationFormat>Widescreen</PresentationFormat>
  <Paragraphs>112</Paragraphs>
  <Slides>25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25</vt:i4>
      </vt:variant>
    </vt:vector>
  </HeadingPairs>
  <TitlesOfParts>
    <vt:vector size="38" baseType="lpstr">
      <vt:lpstr>Microsoft YaHei</vt:lpstr>
      <vt:lpstr>ＭＳ Ｐゴシック</vt:lpstr>
      <vt:lpstr>SimSun</vt:lpstr>
      <vt:lpstr>3</vt:lpstr>
      <vt:lpstr>4,Bold</vt:lpstr>
      <vt:lpstr>5,Italic</vt:lpstr>
      <vt:lpstr>Arial</vt:lpstr>
      <vt:lpstr>Arial (Body)</vt:lpstr>
      <vt:lpstr>Calibri</vt:lpstr>
      <vt:lpstr>FrutigerNext LT Bold</vt:lpstr>
      <vt:lpstr>Times New Roman</vt:lpstr>
      <vt:lpstr>6_Office Theme</vt:lpstr>
      <vt:lpstr>7_Office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Nguyen Thao Nguyen</dc:creator>
  <cp:lastModifiedBy>Tuy LV</cp:lastModifiedBy>
  <cp:revision>404</cp:revision>
  <dcterms:created xsi:type="dcterms:W3CDTF">2017-07-21T07:10:50Z</dcterms:created>
  <dcterms:modified xsi:type="dcterms:W3CDTF">2018-09-05T04:10:13Z</dcterms:modified>
</cp:coreProperties>
</file>